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4291" r:id="rId1"/>
    <p:sldMasterId id="2147484392" r:id="rId2"/>
    <p:sldMasterId id="2147484769" r:id="rId3"/>
  </p:sldMasterIdLst>
  <p:notesMasterIdLst>
    <p:notesMasterId r:id="rId89"/>
  </p:notesMasterIdLst>
  <p:sldIdLst>
    <p:sldId id="709" r:id="rId4"/>
    <p:sldId id="925" r:id="rId5"/>
    <p:sldId id="774" r:id="rId6"/>
    <p:sldId id="936" r:id="rId7"/>
    <p:sldId id="776" r:id="rId8"/>
    <p:sldId id="937" r:id="rId9"/>
    <p:sldId id="778" r:id="rId10"/>
    <p:sldId id="779" r:id="rId11"/>
    <p:sldId id="781" r:id="rId12"/>
    <p:sldId id="783" r:id="rId13"/>
    <p:sldId id="938" r:id="rId14"/>
    <p:sldId id="785" r:id="rId15"/>
    <p:sldId id="939" r:id="rId16"/>
    <p:sldId id="940" r:id="rId17"/>
    <p:sldId id="941" r:id="rId18"/>
    <p:sldId id="964" r:id="rId19"/>
    <p:sldId id="944" r:id="rId20"/>
    <p:sldId id="787" r:id="rId21"/>
    <p:sldId id="791" r:id="rId22"/>
    <p:sldId id="793" r:id="rId23"/>
    <p:sldId id="789" r:id="rId24"/>
    <p:sldId id="795" r:id="rId25"/>
    <p:sldId id="797" r:id="rId26"/>
    <p:sldId id="799" r:id="rId27"/>
    <p:sldId id="801" r:id="rId28"/>
    <p:sldId id="803" r:id="rId29"/>
    <p:sldId id="805" r:id="rId30"/>
    <p:sldId id="807" r:id="rId31"/>
    <p:sldId id="809" r:id="rId32"/>
    <p:sldId id="811" r:id="rId33"/>
    <p:sldId id="813" r:id="rId34"/>
    <p:sldId id="815" r:id="rId35"/>
    <p:sldId id="817" r:id="rId36"/>
    <p:sldId id="819" r:id="rId37"/>
    <p:sldId id="822" r:id="rId38"/>
    <p:sldId id="824" r:id="rId39"/>
    <p:sldId id="825" r:id="rId40"/>
    <p:sldId id="827" r:id="rId41"/>
    <p:sldId id="828" r:id="rId42"/>
    <p:sldId id="830" r:id="rId43"/>
    <p:sldId id="832" r:id="rId44"/>
    <p:sldId id="834" r:id="rId45"/>
    <p:sldId id="942" r:id="rId46"/>
    <p:sldId id="836" r:id="rId47"/>
    <p:sldId id="837" r:id="rId48"/>
    <p:sldId id="838" r:id="rId49"/>
    <p:sldId id="839" r:id="rId50"/>
    <p:sldId id="943" r:id="rId51"/>
    <p:sldId id="840" r:id="rId52"/>
    <p:sldId id="841" r:id="rId53"/>
    <p:sldId id="844" r:id="rId54"/>
    <p:sldId id="927" r:id="rId55"/>
    <p:sldId id="926" r:id="rId56"/>
    <p:sldId id="928" r:id="rId57"/>
    <p:sldId id="929" r:id="rId58"/>
    <p:sldId id="930" r:id="rId59"/>
    <p:sldId id="931" r:id="rId60"/>
    <p:sldId id="932" r:id="rId61"/>
    <p:sldId id="933" r:id="rId62"/>
    <p:sldId id="947" r:id="rId63"/>
    <p:sldId id="948" r:id="rId64"/>
    <p:sldId id="949" r:id="rId65"/>
    <p:sldId id="934" r:id="rId66"/>
    <p:sldId id="950" r:id="rId67"/>
    <p:sldId id="952" r:id="rId68"/>
    <p:sldId id="953" r:id="rId69"/>
    <p:sldId id="954" r:id="rId70"/>
    <p:sldId id="935" r:id="rId71"/>
    <p:sldId id="845" r:id="rId72"/>
    <p:sldId id="846" r:id="rId73"/>
    <p:sldId id="847" r:id="rId74"/>
    <p:sldId id="962" r:id="rId75"/>
    <p:sldId id="963" r:id="rId76"/>
    <p:sldId id="945" r:id="rId77"/>
    <p:sldId id="858" r:id="rId78"/>
    <p:sldId id="859" r:id="rId79"/>
    <p:sldId id="956" r:id="rId80"/>
    <p:sldId id="957" r:id="rId81"/>
    <p:sldId id="961" r:id="rId82"/>
    <p:sldId id="958" r:id="rId83"/>
    <p:sldId id="959" r:id="rId84"/>
    <p:sldId id="965" r:id="rId85"/>
    <p:sldId id="966" r:id="rId86"/>
    <p:sldId id="946" r:id="rId87"/>
    <p:sldId id="924" r:id="rId88"/>
  </p:sldIdLst>
  <p:sldSz cx="9144000" cy="6858000" type="screen4x3"/>
  <p:notesSz cx="6858000" cy="9144000"/>
  <p:defaultTextStyle>
    <a:defPPr>
      <a:defRPr lang="ru-RU"/>
    </a:defPPr>
    <a:lvl1pPr marL="0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108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0212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5322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0430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5534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0640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5751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0856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41" autoAdjust="0"/>
    <p:restoredTop sz="97270" autoAdjust="0"/>
  </p:normalViewPr>
  <p:slideViewPr>
    <p:cSldViewPr>
      <p:cViewPr varScale="1">
        <p:scale>
          <a:sx n="72" d="100"/>
          <a:sy n="72" d="100"/>
        </p:scale>
        <p:origin x="-13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752D8F-D3B1-472B-BC66-FC453854A250}" type="doc">
      <dgm:prSet loTypeId="urn:microsoft.com/office/officeart/2005/8/layout/hierarchy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028704-B7AB-4D8F-B639-896243FFAB4C}">
      <dgm:prSet phldrT="[Текст]"/>
      <dgm:spPr/>
      <dgm:t>
        <a:bodyPr/>
        <a:lstStyle/>
        <a:p>
          <a:r>
            <a:rPr lang="ru-RU" b="1" dirty="0"/>
            <a:t>Компоненты интонации</a:t>
          </a:r>
        </a:p>
      </dgm:t>
    </dgm:pt>
    <dgm:pt modelId="{EC523BBB-1E13-477D-99FD-F50E65AFEC64}" type="parTrans" cxnId="{093B4C93-3099-4573-A5E2-D7B922A610BB}">
      <dgm:prSet/>
      <dgm:spPr/>
      <dgm:t>
        <a:bodyPr/>
        <a:lstStyle/>
        <a:p>
          <a:endParaRPr lang="ru-RU"/>
        </a:p>
      </dgm:t>
    </dgm:pt>
    <dgm:pt modelId="{E578B119-DFEE-4003-8F2D-A079AA4BDBCD}" type="sibTrans" cxnId="{093B4C93-3099-4573-A5E2-D7B922A610BB}">
      <dgm:prSet/>
      <dgm:spPr/>
      <dgm:t>
        <a:bodyPr/>
        <a:lstStyle/>
        <a:p>
          <a:endParaRPr lang="ru-RU"/>
        </a:p>
      </dgm:t>
    </dgm:pt>
    <dgm:pt modelId="{B9263FF3-B1F3-4C7C-9182-BACA14EB7FF7}">
      <dgm:prSet phldrT="[Текст]"/>
      <dgm:spPr/>
      <dgm:t>
        <a:bodyPr/>
        <a:lstStyle/>
        <a:p>
          <a:r>
            <a:rPr lang="ru-RU" b="1" dirty="0"/>
            <a:t>Логическое ударение</a:t>
          </a:r>
        </a:p>
      </dgm:t>
    </dgm:pt>
    <dgm:pt modelId="{08F62CF8-8D8A-43F2-B2A9-10E11836134A}" type="parTrans" cxnId="{8826793E-20CA-4F69-A54A-8B1F702A96D0}">
      <dgm:prSet/>
      <dgm:spPr/>
      <dgm:t>
        <a:bodyPr/>
        <a:lstStyle/>
        <a:p>
          <a:endParaRPr lang="ru-RU"/>
        </a:p>
      </dgm:t>
    </dgm:pt>
    <dgm:pt modelId="{747E647C-2AA4-48FB-8F8B-E66812B6078A}" type="sibTrans" cxnId="{8826793E-20CA-4F69-A54A-8B1F702A96D0}">
      <dgm:prSet/>
      <dgm:spPr/>
      <dgm:t>
        <a:bodyPr/>
        <a:lstStyle/>
        <a:p>
          <a:endParaRPr lang="ru-RU"/>
        </a:p>
      </dgm:t>
    </dgm:pt>
    <dgm:pt modelId="{5C3237AC-1FBF-45E5-ABE1-897C357E2E37}">
      <dgm:prSet phldrT="[Текст]"/>
      <dgm:spPr/>
      <dgm:t>
        <a:bodyPr/>
        <a:lstStyle/>
        <a:p>
          <a:r>
            <a:rPr lang="ru-RU" b="1" dirty="0"/>
            <a:t>Мелодика</a:t>
          </a:r>
        </a:p>
      </dgm:t>
    </dgm:pt>
    <dgm:pt modelId="{86DBFDC2-6CA5-4783-9191-B05D1EF82C34}" type="parTrans" cxnId="{E5EC1393-5ADA-4E15-90D3-679067B28B32}">
      <dgm:prSet/>
      <dgm:spPr/>
      <dgm:t>
        <a:bodyPr/>
        <a:lstStyle/>
        <a:p>
          <a:endParaRPr lang="ru-RU"/>
        </a:p>
      </dgm:t>
    </dgm:pt>
    <dgm:pt modelId="{74A44C8F-8668-4C83-A7D5-1D385E2DB921}" type="sibTrans" cxnId="{E5EC1393-5ADA-4E15-90D3-679067B28B32}">
      <dgm:prSet/>
      <dgm:spPr/>
      <dgm:t>
        <a:bodyPr/>
        <a:lstStyle/>
        <a:p>
          <a:endParaRPr lang="ru-RU"/>
        </a:p>
      </dgm:t>
    </dgm:pt>
    <dgm:pt modelId="{63FF02D2-BB57-49A8-A581-4B44D0067B31}">
      <dgm:prSet/>
      <dgm:spPr/>
      <dgm:t>
        <a:bodyPr/>
        <a:lstStyle/>
        <a:p>
          <a:r>
            <a:rPr lang="ru-RU" b="1" dirty="0"/>
            <a:t>Паузы</a:t>
          </a:r>
          <a:r>
            <a:rPr lang="ru-RU" dirty="0"/>
            <a:t> </a:t>
          </a:r>
        </a:p>
      </dgm:t>
    </dgm:pt>
    <dgm:pt modelId="{13775083-99D2-4EFC-BA5B-ADDF4684A497}" type="parTrans" cxnId="{01796D4C-7CBA-4527-BDB4-BF8C2135BA9F}">
      <dgm:prSet/>
      <dgm:spPr/>
      <dgm:t>
        <a:bodyPr/>
        <a:lstStyle/>
        <a:p>
          <a:endParaRPr lang="ru-RU"/>
        </a:p>
      </dgm:t>
    </dgm:pt>
    <dgm:pt modelId="{78FBEDC1-841F-4E55-9598-A06A85C56F81}" type="sibTrans" cxnId="{01796D4C-7CBA-4527-BDB4-BF8C2135BA9F}">
      <dgm:prSet/>
      <dgm:spPr/>
      <dgm:t>
        <a:bodyPr/>
        <a:lstStyle/>
        <a:p>
          <a:endParaRPr lang="ru-RU"/>
        </a:p>
      </dgm:t>
    </dgm:pt>
    <dgm:pt modelId="{11E7BB95-8B7A-4C22-AAAB-9DE20CA73D1B}">
      <dgm:prSet/>
      <dgm:spPr/>
      <dgm:t>
        <a:bodyPr/>
        <a:lstStyle/>
        <a:p>
          <a:r>
            <a:rPr lang="ru-RU" b="1" dirty="0"/>
            <a:t>Темп речи</a:t>
          </a:r>
        </a:p>
      </dgm:t>
    </dgm:pt>
    <dgm:pt modelId="{B61FB1AE-35B2-46D2-8B7C-CD7D3A439EE4}" type="parTrans" cxnId="{1D3A8B3C-3ADE-465D-A41D-96282B87BC57}">
      <dgm:prSet/>
      <dgm:spPr/>
      <dgm:t>
        <a:bodyPr/>
        <a:lstStyle/>
        <a:p>
          <a:endParaRPr lang="ru-RU"/>
        </a:p>
      </dgm:t>
    </dgm:pt>
    <dgm:pt modelId="{2D11927B-174A-4AA4-AA06-2E8AC8143947}" type="sibTrans" cxnId="{1D3A8B3C-3ADE-465D-A41D-96282B87BC57}">
      <dgm:prSet/>
      <dgm:spPr/>
      <dgm:t>
        <a:bodyPr/>
        <a:lstStyle/>
        <a:p>
          <a:endParaRPr lang="ru-RU"/>
        </a:p>
      </dgm:t>
    </dgm:pt>
    <dgm:pt modelId="{A634DE27-95B5-4419-8048-47560F85E005}" type="pres">
      <dgm:prSet presAssocID="{9B752D8F-D3B1-472B-BC66-FC453854A25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4BFDA50-1E1A-4CDD-A946-D0DC89C189AF}" type="pres">
      <dgm:prSet presAssocID="{5F028704-B7AB-4D8F-B639-896243FFAB4C}" presName="hierRoot1" presStyleCnt="0"/>
      <dgm:spPr/>
    </dgm:pt>
    <dgm:pt modelId="{A7DC6FE2-0531-4993-A66D-0BD1499F5833}" type="pres">
      <dgm:prSet presAssocID="{5F028704-B7AB-4D8F-B639-896243FFAB4C}" presName="composite" presStyleCnt="0"/>
      <dgm:spPr/>
    </dgm:pt>
    <dgm:pt modelId="{055AF762-EBB1-4823-8FFE-85828963B1DF}" type="pres">
      <dgm:prSet presAssocID="{5F028704-B7AB-4D8F-B639-896243FFAB4C}" presName="background" presStyleLbl="node0" presStyleIdx="0" presStyleCnt="1"/>
      <dgm:spPr/>
    </dgm:pt>
    <dgm:pt modelId="{F21AAFB7-CC1F-4D50-A6A9-CF55D458F1D3}" type="pres">
      <dgm:prSet presAssocID="{5F028704-B7AB-4D8F-B639-896243FFAB4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A0BC8E-6B29-4DAB-94D1-A3D63817A73E}" type="pres">
      <dgm:prSet presAssocID="{5F028704-B7AB-4D8F-B639-896243FFAB4C}" presName="hierChild2" presStyleCnt="0"/>
      <dgm:spPr/>
    </dgm:pt>
    <dgm:pt modelId="{19887DEB-B0F9-42B4-BCF7-72A3F2389E10}" type="pres">
      <dgm:prSet presAssocID="{08F62CF8-8D8A-43F2-B2A9-10E11836134A}" presName="Name10" presStyleLbl="parChTrans1D2" presStyleIdx="0" presStyleCnt="4"/>
      <dgm:spPr/>
      <dgm:t>
        <a:bodyPr/>
        <a:lstStyle/>
        <a:p>
          <a:endParaRPr lang="ru-RU"/>
        </a:p>
      </dgm:t>
    </dgm:pt>
    <dgm:pt modelId="{2AF842ED-B449-4D47-82D1-A1C9CF75ED7E}" type="pres">
      <dgm:prSet presAssocID="{B9263FF3-B1F3-4C7C-9182-BACA14EB7FF7}" presName="hierRoot2" presStyleCnt="0"/>
      <dgm:spPr/>
    </dgm:pt>
    <dgm:pt modelId="{26E49727-851A-4212-A0CE-588B51E20CB6}" type="pres">
      <dgm:prSet presAssocID="{B9263FF3-B1F3-4C7C-9182-BACA14EB7FF7}" presName="composite2" presStyleCnt="0"/>
      <dgm:spPr/>
    </dgm:pt>
    <dgm:pt modelId="{F7E6C5E8-1E8D-4179-BFAA-B5D1588DF4D4}" type="pres">
      <dgm:prSet presAssocID="{B9263FF3-B1F3-4C7C-9182-BACA14EB7FF7}" presName="background2" presStyleLbl="node2" presStyleIdx="0" presStyleCnt="4"/>
      <dgm:spPr/>
    </dgm:pt>
    <dgm:pt modelId="{64FCE1F1-8F3E-4E4B-AACC-28912332B8E5}" type="pres">
      <dgm:prSet presAssocID="{B9263FF3-B1F3-4C7C-9182-BACA14EB7FF7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7AE424-DE33-4231-AB95-8BD69B7202FB}" type="pres">
      <dgm:prSet presAssocID="{B9263FF3-B1F3-4C7C-9182-BACA14EB7FF7}" presName="hierChild3" presStyleCnt="0"/>
      <dgm:spPr/>
    </dgm:pt>
    <dgm:pt modelId="{1B99E8EE-FAAF-4B32-9550-299292C5DBE1}" type="pres">
      <dgm:prSet presAssocID="{86DBFDC2-6CA5-4783-9191-B05D1EF82C34}" presName="Name10" presStyleLbl="parChTrans1D2" presStyleIdx="1" presStyleCnt="4"/>
      <dgm:spPr/>
      <dgm:t>
        <a:bodyPr/>
        <a:lstStyle/>
        <a:p>
          <a:endParaRPr lang="ru-RU"/>
        </a:p>
      </dgm:t>
    </dgm:pt>
    <dgm:pt modelId="{9507D3E7-2135-488C-9CBF-1235E90965F1}" type="pres">
      <dgm:prSet presAssocID="{5C3237AC-1FBF-45E5-ABE1-897C357E2E37}" presName="hierRoot2" presStyleCnt="0"/>
      <dgm:spPr/>
    </dgm:pt>
    <dgm:pt modelId="{5985D312-3A7B-45D6-976B-2E5047E43F4A}" type="pres">
      <dgm:prSet presAssocID="{5C3237AC-1FBF-45E5-ABE1-897C357E2E37}" presName="composite2" presStyleCnt="0"/>
      <dgm:spPr/>
    </dgm:pt>
    <dgm:pt modelId="{A190627A-1B1A-46C6-8100-071A422D2D8F}" type="pres">
      <dgm:prSet presAssocID="{5C3237AC-1FBF-45E5-ABE1-897C357E2E37}" presName="background2" presStyleLbl="node2" presStyleIdx="1" presStyleCnt="4"/>
      <dgm:spPr/>
    </dgm:pt>
    <dgm:pt modelId="{8F463732-65BF-42EB-ADA6-FFA2773E1D1D}" type="pres">
      <dgm:prSet presAssocID="{5C3237AC-1FBF-45E5-ABE1-897C357E2E37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F67032-1189-4EC3-9236-EF276F5D8244}" type="pres">
      <dgm:prSet presAssocID="{5C3237AC-1FBF-45E5-ABE1-897C357E2E37}" presName="hierChild3" presStyleCnt="0"/>
      <dgm:spPr/>
    </dgm:pt>
    <dgm:pt modelId="{A025F7E6-4866-4854-9F0D-7D2219460108}" type="pres">
      <dgm:prSet presAssocID="{13775083-99D2-4EFC-BA5B-ADDF4684A497}" presName="Name10" presStyleLbl="parChTrans1D2" presStyleIdx="2" presStyleCnt="4"/>
      <dgm:spPr/>
      <dgm:t>
        <a:bodyPr/>
        <a:lstStyle/>
        <a:p>
          <a:endParaRPr lang="ru-RU"/>
        </a:p>
      </dgm:t>
    </dgm:pt>
    <dgm:pt modelId="{05733E00-5CC0-4B47-8684-F4FFEFD37F22}" type="pres">
      <dgm:prSet presAssocID="{63FF02D2-BB57-49A8-A581-4B44D0067B31}" presName="hierRoot2" presStyleCnt="0"/>
      <dgm:spPr/>
    </dgm:pt>
    <dgm:pt modelId="{970E8442-23E5-4AB5-8165-A890684EF00C}" type="pres">
      <dgm:prSet presAssocID="{63FF02D2-BB57-49A8-A581-4B44D0067B31}" presName="composite2" presStyleCnt="0"/>
      <dgm:spPr/>
    </dgm:pt>
    <dgm:pt modelId="{C9044011-B259-4BDC-B9E0-3ED86308FABE}" type="pres">
      <dgm:prSet presAssocID="{63FF02D2-BB57-49A8-A581-4B44D0067B31}" presName="background2" presStyleLbl="node2" presStyleIdx="2" presStyleCnt="4"/>
      <dgm:spPr/>
    </dgm:pt>
    <dgm:pt modelId="{E4521232-A76E-4811-B844-5314267D1422}" type="pres">
      <dgm:prSet presAssocID="{63FF02D2-BB57-49A8-A581-4B44D0067B31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D8C8FB-E284-4AE1-9E50-0110C541BF69}" type="pres">
      <dgm:prSet presAssocID="{63FF02D2-BB57-49A8-A581-4B44D0067B31}" presName="hierChild3" presStyleCnt="0"/>
      <dgm:spPr/>
    </dgm:pt>
    <dgm:pt modelId="{A16AB793-A138-4073-96C7-19990CCFF0E4}" type="pres">
      <dgm:prSet presAssocID="{B61FB1AE-35B2-46D2-8B7C-CD7D3A439EE4}" presName="Name10" presStyleLbl="parChTrans1D2" presStyleIdx="3" presStyleCnt="4"/>
      <dgm:spPr/>
      <dgm:t>
        <a:bodyPr/>
        <a:lstStyle/>
        <a:p>
          <a:endParaRPr lang="ru-RU"/>
        </a:p>
      </dgm:t>
    </dgm:pt>
    <dgm:pt modelId="{0BE5B58D-B746-4AC0-9A68-DB3DA970F686}" type="pres">
      <dgm:prSet presAssocID="{11E7BB95-8B7A-4C22-AAAB-9DE20CA73D1B}" presName="hierRoot2" presStyleCnt="0"/>
      <dgm:spPr/>
    </dgm:pt>
    <dgm:pt modelId="{736AB9F0-1AF5-4A6A-913E-8C1AB11BCE3A}" type="pres">
      <dgm:prSet presAssocID="{11E7BB95-8B7A-4C22-AAAB-9DE20CA73D1B}" presName="composite2" presStyleCnt="0"/>
      <dgm:spPr/>
    </dgm:pt>
    <dgm:pt modelId="{6BBE73DC-D459-4528-86D5-A2EFFE2C9257}" type="pres">
      <dgm:prSet presAssocID="{11E7BB95-8B7A-4C22-AAAB-9DE20CA73D1B}" presName="background2" presStyleLbl="node2" presStyleIdx="3" presStyleCnt="4"/>
      <dgm:spPr/>
    </dgm:pt>
    <dgm:pt modelId="{A6166143-B444-4B14-970E-1D1AF1C1F61B}" type="pres">
      <dgm:prSet presAssocID="{11E7BB95-8B7A-4C22-AAAB-9DE20CA73D1B}" presName="text2" presStyleLbl="fgAcc2" presStyleIdx="3" presStyleCnt="4" custLinFactNeighborX="1800" custLinFactNeighborY="-66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C5F54C6-D3E4-4569-B119-A077B67390C1}" type="pres">
      <dgm:prSet presAssocID="{11E7BB95-8B7A-4C22-AAAB-9DE20CA73D1B}" presName="hierChild3" presStyleCnt="0"/>
      <dgm:spPr/>
    </dgm:pt>
  </dgm:ptLst>
  <dgm:cxnLst>
    <dgm:cxn modelId="{B55C352C-6899-4A34-A776-70B8F3F0FF08}" type="presOf" srcId="{5C3237AC-1FBF-45E5-ABE1-897C357E2E37}" destId="{8F463732-65BF-42EB-ADA6-FFA2773E1D1D}" srcOrd="0" destOrd="0" presId="urn:microsoft.com/office/officeart/2005/8/layout/hierarchy1"/>
    <dgm:cxn modelId="{1D3A8B3C-3ADE-465D-A41D-96282B87BC57}" srcId="{5F028704-B7AB-4D8F-B639-896243FFAB4C}" destId="{11E7BB95-8B7A-4C22-AAAB-9DE20CA73D1B}" srcOrd="3" destOrd="0" parTransId="{B61FB1AE-35B2-46D2-8B7C-CD7D3A439EE4}" sibTransId="{2D11927B-174A-4AA4-AA06-2E8AC8143947}"/>
    <dgm:cxn modelId="{E5EC1393-5ADA-4E15-90D3-679067B28B32}" srcId="{5F028704-B7AB-4D8F-B639-896243FFAB4C}" destId="{5C3237AC-1FBF-45E5-ABE1-897C357E2E37}" srcOrd="1" destOrd="0" parTransId="{86DBFDC2-6CA5-4783-9191-B05D1EF82C34}" sibTransId="{74A44C8F-8668-4C83-A7D5-1D385E2DB921}"/>
    <dgm:cxn modelId="{FAB7F9BE-9636-4309-ABB6-2E56C6F86D07}" type="presOf" srcId="{86DBFDC2-6CA5-4783-9191-B05D1EF82C34}" destId="{1B99E8EE-FAAF-4B32-9550-299292C5DBE1}" srcOrd="0" destOrd="0" presId="urn:microsoft.com/office/officeart/2005/8/layout/hierarchy1"/>
    <dgm:cxn modelId="{0F7781C9-DF7E-440B-A3A9-5D3F31E6D1BA}" type="presOf" srcId="{B9263FF3-B1F3-4C7C-9182-BACA14EB7FF7}" destId="{64FCE1F1-8F3E-4E4B-AACC-28912332B8E5}" srcOrd="0" destOrd="0" presId="urn:microsoft.com/office/officeart/2005/8/layout/hierarchy1"/>
    <dgm:cxn modelId="{0639F06C-02D7-4E3C-B585-441C57B600C2}" type="presOf" srcId="{08F62CF8-8D8A-43F2-B2A9-10E11836134A}" destId="{19887DEB-B0F9-42B4-BCF7-72A3F2389E10}" srcOrd="0" destOrd="0" presId="urn:microsoft.com/office/officeart/2005/8/layout/hierarchy1"/>
    <dgm:cxn modelId="{093B4C93-3099-4573-A5E2-D7B922A610BB}" srcId="{9B752D8F-D3B1-472B-BC66-FC453854A250}" destId="{5F028704-B7AB-4D8F-B639-896243FFAB4C}" srcOrd="0" destOrd="0" parTransId="{EC523BBB-1E13-477D-99FD-F50E65AFEC64}" sibTransId="{E578B119-DFEE-4003-8F2D-A079AA4BDBCD}"/>
    <dgm:cxn modelId="{E8706A7D-C8E5-442C-BC54-DFCF6AD5EBC0}" type="presOf" srcId="{9B752D8F-D3B1-472B-BC66-FC453854A250}" destId="{A634DE27-95B5-4419-8048-47560F85E005}" srcOrd="0" destOrd="0" presId="urn:microsoft.com/office/officeart/2005/8/layout/hierarchy1"/>
    <dgm:cxn modelId="{D41BDDAB-8424-4DED-B5F6-7A3CCD2D18F0}" type="presOf" srcId="{11E7BB95-8B7A-4C22-AAAB-9DE20CA73D1B}" destId="{A6166143-B444-4B14-970E-1D1AF1C1F61B}" srcOrd="0" destOrd="0" presId="urn:microsoft.com/office/officeart/2005/8/layout/hierarchy1"/>
    <dgm:cxn modelId="{8826793E-20CA-4F69-A54A-8B1F702A96D0}" srcId="{5F028704-B7AB-4D8F-B639-896243FFAB4C}" destId="{B9263FF3-B1F3-4C7C-9182-BACA14EB7FF7}" srcOrd="0" destOrd="0" parTransId="{08F62CF8-8D8A-43F2-B2A9-10E11836134A}" sibTransId="{747E647C-2AA4-48FB-8F8B-E66812B6078A}"/>
    <dgm:cxn modelId="{C7EC4450-A399-4F8C-B322-B878BF94726F}" type="presOf" srcId="{B61FB1AE-35B2-46D2-8B7C-CD7D3A439EE4}" destId="{A16AB793-A138-4073-96C7-19990CCFF0E4}" srcOrd="0" destOrd="0" presId="urn:microsoft.com/office/officeart/2005/8/layout/hierarchy1"/>
    <dgm:cxn modelId="{1276AB39-FD17-487E-80F8-551E86E937E7}" type="presOf" srcId="{13775083-99D2-4EFC-BA5B-ADDF4684A497}" destId="{A025F7E6-4866-4854-9F0D-7D2219460108}" srcOrd="0" destOrd="0" presId="urn:microsoft.com/office/officeart/2005/8/layout/hierarchy1"/>
    <dgm:cxn modelId="{01796D4C-7CBA-4527-BDB4-BF8C2135BA9F}" srcId="{5F028704-B7AB-4D8F-B639-896243FFAB4C}" destId="{63FF02D2-BB57-49A8-A581-4B44D0067B31}" srcOrd="2" destOrd="0" parTransId="{13775083-99D2-4EFC-BA5B-ADDF4684A497}" sibTransId="{78FBEDC1-841F-4E55-9598-A06A85C56F81}"/>
    <dgm:cxn modelId="{E8C21438-E4E3-410E-9FB8-73A932BE24E1}" type="presOf" srcId="{63FF02D2-BB57-49A8-A581-4B44D0067B31}" destId="{E4521232-A76E-4811-B844-5314267D1422}" srcOrd="0" destOrd="0" presId="urn:microsoft.com/office/officeart/2005/8/layout/hierarchy1"/>
    <dgm:cxn modelId="{5B683C59-63EC-4DFB-A046-3736BB99089C}" type="presOf" srcId="{5F028704-B7AB-4D8F-B639-896243FFAB4C}" destId="{F21AAFB7-CC1F-4D50-A6A9-CF55D458F1D3}" srcOrd="0" destOrd="0" presId="urn:microsoft.com/office/officeart/2005/8/layout/hierarchy1"/>
    <dgm:cxn modelId="{AE0B1EC8-8BBF-498C-88B0-6B245D3F1950}" type="presParOf" srcId="{A634DE27-95B5-4419-8048-47560F85E005}" destId="{04BFDA50-1E1A-4CDD-A946-D0DC89C189AF}" srcOrd="0" destOrd="0" presId="urn:microsoft.com/office/officeart/2005/8/layout/hierarchy1"/>
    <dgm:cxn modelId="{235C21D0-7787-4A65-AE53-4E2B26299E54}" type="presParOf" srcId="{04BFDA50-1E1A-4CDD-A946-D0DC89C189AF}" destId="{A7DC6FE2-0531-4993-A66D-0BD1499F5833}" srcOrd="0" destOrd="0" presId="urn:microsoft.com/office/officeart/2005/8/layout/hierarchy1"/>
    <dgm:cxn modelId="{331412E8-8102-4116-A614-C58201E1F4C7}" type="presParOf" srcId="{A7DC6FE2-0531-4993-A66D-0BD1499F5833}" destId="{055AF762-EBB1-4823-8FFE-85828963B1DF}" srcOrd="0" destOrd="0" presId="urn:microsoft.com/office/officeart/2005/8/layout/hierarchy1"/>
    <dgm:cxn modelId="{1A996F75-0C54-4830-A38A-A81D55F7BBFD}" type="presParOf" srcId="{A7DC6FE2-0531-4993-A66D-0BD1499F5833}" destId="{F21AAFB7-CC1F-4D50-A6A9-CF55D458F1D3}" srcOrd="1" destOrd="0" presId="urn:microsoft.com/office/officeart/2005/8/layout/hierarchy1"/>
    <dgm:cxn modelId="{EC40B0CD-AC45-41A3-BB4F-1E6A2D416320}" type="presParOf" srcId="{04BFDA50-1E1A-4CDD-A946-D0DC89C189AF}" destId="{BAA0BC8E-6B29-4DAB-94D1-A3D63817A73E}" srcOrd="1" destOrd="0" presId="urn:microsoft.com/office/officeart/2005/8/layout/hierarchy1"/>
    <dgm:cxn modelId="{96426142-3EDD-4595-8BA8-1E8B486EB222}" type="presParOf" srcId="{BAA0BC8E-6B29-4DAB-94D1-A3D63817A73E}" destId="{19887DEB-B0F9-42B4-BCF7-72A3F2389E10}" srcOrd="0" destOrd="0" presId="urn:microsoft.com/office/officeart/2005/8/layout/hierarchy1"/>
    <dgm:cxn modelId="{B3C91073-DB0F-4463-A119-BDF40C8C99C8}" type="presParOf" srcId="{BAA0BC8E-6B29-4DAB-94D1-A3D63817A73E}" destId="{2AF842ED-B449-4D47-82D1-A1C9CF75ED7E}" srcOrd="1" destOrd="0" presId="urn:microsoft.com/office/officeart/2005/8/layout/hierarchy1"/>
    <dgm:cxn modelId="{5B3A94A6-4830-418A-B3A5-1902D9383026}" type="presParOf" srcId="{2AF842ED-B449-4D47-82D1-A1C9CF75ED7E}" destId="{26E49727-851A-4212-A0CE-588B51E20CB6}" srcOrd="0" destOrd="0" presId="urn:microsoft.com/office/officeart/2005/8/layout/hierarchy1"/>
    <dgm:cxn modelId="{7F9DDCA0-6934-4356-82A4-C479A7E18BB5}" type="presParOf" srcId="{26E49727-851A-4212-A0CE-588B51E20CB6}" destId="{F7E6C5E8-1E8D-4179-BFAA-B5D1588DF4D4}" srcOrd="0" destOrd="0" presId="urn:microsoft.com/office/officeart/2005/8/layout/hierarchy1"/>
    <dgm:cxn modelId="{7362B41D-991E-4873-A1FD-C7582E1C22EE}" type="presParOf" srcId="{26E49727-851A-4212-A0CE-588B51E20CB6}" destId="{64FCE1F1-8F3E-4E4B-AACC-28912332B8E5}" srcOrd="1" destOrd="0" presId="urn:microsoft.com/office/officeart/2005/8/layout/hierarchy1"/>
    <dgm:cxn modelId="{0638EE5C-5EBB-44A9-8F66-10F71BBCE84F}" type="presParOf" srcId="{2AF842ED-B449-4D47-82D1-A1C9CF75ED7E}" destId="{937AE424-DE33-4231-AB95-8BD69B7202FB}" srcOrd="1" destOrd="0" presId="urn:microsoft.com/office/officeart/2005/8/layout/hierarchy1"/>
    <dgm:cxn modelId="{EDF2A63C-9600-4C35-A4C6-766C873BB3F5}" type="presParOf" srcId="{BAA0BC8E-6B29-4DAB-94D1-A3D63817A73E}" destId="{1B99E8EE-FAAF-4B32-9550-299292C5DBE1}" srcOrd="2" destOrd="0" presId="urn:microsoft.com/office/officeart/2005/8/layout/hierarchy1"/>
    <dgm:cxn modelId="{7755840D-7E99-437A-93C8-7C42360F1891}" type="presParOf" srcId="{BAA0BC8E-6B29-4DAB-94D1-A3D63817A73E}" destId="{9507D3E7-2135-488C-9CBF-1235E90965F1}" srcOrd="3" destOrd="0" presId="urn:microsoft.com/office/officeart/2005/8/layout/hierarchy1"/>
    <dgm:cxn modelId="{872601D3-FCBC-4AD5-B9B5-FEF33C09ED66}" type="presParOf" srcId="{9507D3E7-2135-488C-9CBF-1235E90965F1}" destId="{5985D312-3A7B-45D6-976B-2E5047E43F4A}" srcOrd="0" destOrd="0" presId="urn:microsoft.com/office/officeart/2005/8/layout/hierarchy1"/>
    <dgm:cxn modelId="{E1EE0D32-7B14-44AA-BFCF-2DE7014267C4}" type="presParOf" srcId="{5985D312-3A7B-45D6-976B-2E5047E43F4A}" destId="{A190627A-1B1A-46C6-8100-071A422D2D8F}" srcOrd="0" destOrd="0" presId="urn:microsoft.com/office/officeart/2005/8/layout/hierarchy1"/>
    <dgm:cxn modelId="{F4EDCD4E-D259-41A9-9762-6FB970662A9F}" type="presParOf" srcId="{5985D312-3A7B-45D6-976B-2E5047E43F4A}" destId="{8F463732-65BF-42EB-ADA6-FFA2773E1D1D}" srcOrd="1" destOrd="0" presId="urn:microsoft.com/office/officeart/2005/8/layout/hierarchy1"/>
    <dgm:cxn modelId="{2DFF8F64-20C8-429C-B8D5-84531B64C71A}" type="presParOf" srcId="{9507D3E7-2135-488C-9CBF-1235E90965F1}" destId="{7EF67032-1189-4EC3-9236-EF276F5D8244}" srcOrd="1" destOrd="0" presId="urn:microsoft.com/office/officeart/2005/8/layout/hierarchy1"/>
    <dgm:cxn modelId="{1F333DB6-F65B-4E15-BC8E-599D2EB20346}" type="presParOf" srcId="{BAA0BC8E-6B29-4DAB-94D1-A3D63817A73E}" destId="{A025F7E6-4866-4854-9F0D-7D2219460108}" srcOrd="4" destOrd="0" presId="urn:microsoft.com/office/officeart/2005/8/layout/hierarchy1"/>
    <dgm:cxn modelId="{3AF96F8B-D163-4E99-A2C9-412C1BE1210C}" type="presParOf" srcId="{BAA0BC8E-6B29-4DAB-94D1-A3D63817A73E}" destId="{05733E00-5CC0-4B47-8684-F4FFEFD37F22}" srcOrd="5" destOrd="0" presId="urn:microsoft.com/office/officeart/2005/8/layout/hierarchy1"/>
    <dgm:cxn modelId="{761E591C-B6E6-40B1-B887-C95A60DFBD47}" type="presParOf" srcId="{05733E00-5CC0-4B47-8684-F4FFEFD37F22}" destId="{970E8442-23E5-4AB5-8165-A890684EF00C}" srcOrd="0" destOrd="0" presId="urn:microsoft.com/office/officeart/2005/8/layout/hierarchy1"/>
    <dgm:cxn modelId="{BE93F738-8965-49B2-86A6-0BE626993431}" type="presParOf" srcId="{970E8442-23E5-4AB5-8165-A890684EF00C}" destId="{C9044011-B259-4BDC-B9E0-3ED86308FABE}" srcOrd="0" destOrd="0" presId="urn:microsoft.com/office/officeart/2005/8/layout/hierarchy1"/>
    <dgm:cxn modelId="{76FADF58-49E5-4D25-99E7-FB1CA50E8DEC}" type="presParOf" srcId="{970E8442-23E5-4AB5-8165-A890684EF00C}" destId="{E4521232-A76E-4811-B844-5314267D1422}" srcOrd="1" destOrd="0" presId="urn:microsoft.com/office/officeart/2005/8/layout/hierarchy1"/>
    <dgm:cxn modelId="{DEB9FC9C-8FDA-49AE-BE16-FE19FC8ED9FD}" type="presParOf" srcId="{05733E00-5CC0-4B47-8684-F4FFEFD37F22}" destId="{5AD8C8FB-E284-4AE1-9E50-0110C541BF69}" srcOrd="1" destOrd="0" presId="urn:microsoft.com/office/officeart/2005/8/layout/hierarchy1"/>
    <dgm:cxn modelId="{E8DA303F-487D-4CB1-BAEC-D9D016692972}" type="presParOf" srcId="{BAA0BC8E-6B29-4DAB-94D1-A3D63817A73E}" destId="{A16AB793-A138-4073-96C7-19990CCFF0E4}" srcOrd="6" destOrd="0" presId="urn:microsoft.com/office/officeart/2005/8/layout/hierarchy1"/>
    <dgm:cxn modelId="{D03A22F6-0F00-4635-BB06-2AA4B0AA7A98}" type="presParOf" srcId="{BAA0BC8E-6B29-4DAB-94D1-A3D63817A73E}" destId="{0BE5B58D-B746-4AC0-9A68-DB3DA970F686}" srcOrd="7" destOrd="0" presId="urn:microsoft.com/office/officeart/2005/8/layout/hierarchy1"/>
    <dgm:cxn modelId="{AC758BBA-4336-4468-88D6-66B537F60F74}" type="presParOf" srcId="{0BE5B58D-B746-4AC0-9A68-DB3DA970F686}" destId="{736AB9F0-1AF5-4A6A-913E-8C1AB11BCE3A}" srcOrd="0" destOrd="0" presId="urn:microsoft.com/office/officeart/2005/8/layout/hierarchy1"/>
    <dgm:cxn modelId="{35339210-95A5-48C5-97FC-B3F9F6ECE079}" type="presParOf" srcId="{736AB9F0-1AF5-4A6A-913E-8C1AB11BCE3A}" destId="{6BBE73DC-D459-4528-86D5-A2EFFE2C9257}" srcOrd="0" destOrd="0" presId="urn:microsoft.com/office/officeart/2005/8/layout/hierarchy1"/>
    <dgm:cxn modelId="{3FBD89E7-ABE9-4F41-9E8F-F9A70F5717FC}" type="presParOf" srcId="{736AB9F0-1AF5-4A6A-913E-8C1AB11BCE3A}" destId="{A6166143-B444-4B14-970E-1D1AF1C1F61B}" srcOrd="1" destOrd="0" presId="urn:microsoft.com/office/officeart/2005/8/layout/hierarchy1"/>
    <dgm:cxn modelId="{5AD3C738-461F-4D95-BAFB-28910B73F720}" type="presParOf" srcId="{0BE5B58D-B746-4AC0-9A68-DB3DA970F686}" destId="{FC5F54C6-D3E4-4569-B119-A077B67390C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AB793-A138-4073-96C7-19990CCFF0E4}">
      <dsp:nvSpPr>
        <dsp:cNvPr id="0" name=""/>
        <dsp:cNvSpPr/>
      </dsp:nvSpPr>
      <dsp:spPr>
        <a:xfrm>
          <a:off x="3729018" y="1624163"/>
          <a:ext cx="2930422" cy="397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484"/>
              </a:lnTo>
              <a:lnTo>
                <a:pt x="2930422" y="249484"/>
              </a:lnTo>
              <a:lnTo>
                <a:pt x="2930422" y="3974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25F7E6-4866-4854-9F0D-7D2219460108}">
      <dsp:nvSpPr>
        <dsp:cNvPr id="0" name=""/>
        <dsp:cNvSpPr/>
      </dsp:nvSpPr>
      <dsp:spPr>
        <a:xfrm>
          <a:off x="3729018" y="1624163"/>
          <a:ext cx="976061" cy="4645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554"/>
              </a:lnTo>
              <a:lnTo>
                <a:pt x="976061" y="316554"/>
              </a:lnTo>
              <a:lnTo>
                <a:pt x="976061" y="4645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99E8EE-FAAF-4B32-9550-299292C5DBE1}">
      <dsp:nvSpPr>
        <dsp:cNvPr id="0" name=""/>
        <dsp:cNvSpPr/>
      </dsp:nvSpPr>
      <dsp:spPr>
        <a:xfrm>
          <a:off x="2752956" y="1624163"/>
          <a:ext cx="976061" cy="464516"/>
        </a:xfrm>
        <a:custGeom>
          <a:avLst/>
          <a:gdLst/>
          <a:ahLst/>
          <a:cxnLst/>
          <a:rect l="0" t="0" r="0" b="0"/>
          <a:pathLst>
            <a:path>
              <a:moveTo>
                <a:pt x="976061" y="0"/>
              </a:moveTo>
              <a:lnTo>
                <a:pt x="976061" y="316554"/>
              </a:lnTo>
              <a:lnTo>
                <a:pt x="0" y="316554"/>
              </a:lnTo>
              <a:lnTo>
                <a:pt x="0" y="4645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887DEB-B0F9-42B4-BCF7-72A3F2389E10}">
      <dsp:nvSpPr>
        <dsp:cNvPr id="0" name=""/>
        <dsp:cNvSpPr/>
      </dsp:nvSpPr>
      <dsp:spPr>
        <a:xfrm>
          <a:off x="800833" y="1624163"/>
          <a:ext cx="2928185" cy="464516"/>
        </a:xfrm>
        <a:custGeom>
          <a:avLst/>
          <a:gdLst/>
          <a:ahLst/>
          <a:cxnLst/>
          <a:rect l="0" t="0" r="0" b="0"/>
          <a:pathLst>
            <a:path>
              <a:moveTo>
                <a:pt x="2928185" y="0"/>
              </a:moveTo>
              <a:lnTo>
                <a:pt x="2928185" y="316554"/>
              </a:lnTo>
              <a:lnTo>
                <a:pt x="0" y="316554"/>
              </a:lnTo>
              <a:lnTo>
                <a:pt x="0" y="4645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5AF762-EBB1-4823-8FFE-85828963B1DF}">
      <dsp:nvSpPr>
        <dsp:cNvPr id="0" name=""/>
        <dsp:cNvSpPr/>
      </dsp:nvSpPr>
      <dsp:spPr>
        <a:xfrm>
          <a:off x="2930422" y="609946"/>
          <a:ext cx="1597192" cy="1014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21AAFB7-CC1F-4D50-A6A9-CF55D458F1D3}">
      <dsp:nvSpPr>
        <dsp:cNvPr id="0" name=""/>
        <dsp:cNvSpPr/>
      </dsp:nvSpPr>
      <dsp:spPr>
        <a:xfrm>
          <a:off x="3107888" y="778539"/>
          <a:ext cx="1597192" cy="10142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Компоненты интонации</a:t>
          </a:r>
        </a:p>
      </dsp:txBody>
      <dsp:txXfrm>
        <a:off x="3137593" y="808244"/>
        <a:ext cx="1537782" cy="954807"/>
      </dsp:txXfrm>
    </dsp:sp>
    <dsp:sp modelId="{F7E6C5E8-1E8D-4179-BFAA-B5D1588DF4D4}">
      <dsp:nvSpPr>
        <dsp:cNvPr id="0" name=""/>
        <dsp:cNvSpPr/>
      </dsp:nvSpPr>
      <dsp:spPr>
        <a:xfrm>
          <a:off x="2236" y="2088680"/>
          <a:ext cx="1597192" cy="1014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4FCE1F1-8F3E-4E4B-AACC-28912332B8E5}">
      <dsp:nvSpPr>
        <dsp:cNvPr id="0" name=""/>
        <dsp:cNvSpPr/>
      </dsp:nvSpPr>
      <dsp:spPr>
        <a:xfrm>
          <a:off x="179702" y="2257273"/>
          <a:ext cx="1597192" cy="10142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Логическое ударение</a:t>
          </a:r>
        </a:p>
      </dsp:txBody>
      <dsp:txXfrm>
        <a:off x="209407" y="2286978"/>
        <a:ext cx="1537782" cy="954807"/>
      </dsp:txXfrm>
    </dsp:sp>
    <dsp:sp modelId="{A190627A-1B1A-46C6-8100-071A422D2D8F}">
      <dsp:nvSpPr>
        <dsp:cNvPr id="0" name=""/>
        <dsp:cNvSpPr/>
      </dsp:nvSpPr>
      <dsp:spPr>
        <a:xfrm>
          <a:off x="1954360" y="2088680"/>
          <a:ext cx="1597192" cy="1014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F463732-65BF-42EB-ADA6-FFA2773E1D1D}">
      <dsp:nvSpPr>
        <dsp:cNvPr id="0" name=""/>
        <dsp:cNvSpPr/>
      </dsp:nvSpPr>
      <dsp:spPr>
        <a:xfrm>
          <a:off x="2131826" y="2257273"/>
          <a:ext cx="1597192" cy="10142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Мелодика</a:t>
          </a:r>
        </a:p>
      </dsp:txBody>
      <dsp:txXfrm>
        <a:off x="2161531" y="2286978"/>
        <a:ext cx="1537782" cy="954807"/>
      </dsp:txXfrm>
    </dsp:sp>
    <dsp:sp modelId="{C9044011-B259-4BDC-B9E0-3ED86308FABE}">
      <dsp:nvSpPr>
        <dsp:cNvPr id="0" name=""/>
        <dsp:cNvSpPr/>
      </dsp:nvSpPr>
      <dsp:spPr>
        <a:xfrm>
          <a:off x="3906484" y="2088680"/>
          <a:ext cx="1597192" cy="1014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4521232-A76E-4811-B844-5314267D1422}">
      <dsp:nvSpPr>
        <dsp:cNvPr id="0" name=""/>
        <dsp:cNvSpPr/>
      </dsp:nvSpPr>
      <dsp:spPr>
        <a:xfrm>
          <a:off x="4083950" y="2257273"/>
          <a:ext cx="1597192" cy="10142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Паузы</a:t>
          </a:r>
          <a:r>
            <a:rPr lang="ru-RU" sz="1900" kern="1200" dirty="0"/>
            <a:t> </a:t>
          </a:r>
        </a:p>
      </dsp:txBody>
      <dsp:txXfrm>
        <a:off x="4113655" y="2286978"/>
        <a:ext cx="1537782" cy="954807"/>
      </dsp:txXfrm>
    </dsp:sp>
    <dsp:sp modelId="{6BBE73DC-D459-4528-86D5-A2EFFE2C9257}">
      <dsp:nvSpPr>
        <dsp:cNvPr id="0" name=""/>
        <dsp:cNvSpPr/>
      </dsp:nvSpPr>
      <dsp:spPr>
        <a:xfrm>
          <a:off x="5860845" y="2021610"/>
          <a:ext cx="1597192" cy="1014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6166143-B444-4B14-970E-1D1AF1C1F61B}">
      <dsp:nvSpPr>
        <dsp:cNvPr id="0" name=""/>
        <dsp:cNvSpPr/>
      </dsp:nvSpPr>
      <dsp:spPr>
        <a:xfrm>
          <a:off x="6038310" y="2190202"/>
          <a:ext cx="1597192" cy="10142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Темп речи</a:t>
          </a:r>
        </a:p>
      </dsp:txBody>
      <dsp:txXfrm>
        <a:off x="6068015" y="2219907"/>
        <a:ext cx="1537782" cy="9548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ADF46-ADA4-4401-94F6-6508724E83B5}" type="datetimeFigureOut">
              <a:rPr lang="ru-RU" smtClean="0"/>
              <a:pPr/>
              <a:t>20.12.2017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3848E-2172-40CD-9DDA-2153FC49032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69153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108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0212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5322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0430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5534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0640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5751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0856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C93C8-ABAA-41E0-B1BE-9EE4FC7D61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7266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C93C8-ABAA-41E0-B1BE-9EE4FC7D61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8724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C93C8-ABAA-41E0-B1BE-9EE4FC7D61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1175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661011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Авторы</a:t>
            </a:r>
          </a:p>
        </p:txBody>
      </p:sp>
    </p:spTree>
    <p:extLst>
      <p:ext uri="{BB962C8B-B14F-4D97-AF65-F5344CB8AC3E}">
        <p14:creationId xmlns:p14="http://schemas.microsoft.com/office/powerpoint/2010/main" xmlns="" val="1565244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Авторы</a:t>
            </a:r>
          </a:p>
        </p:txBody>
      </p:sp>
    </p:spTree>
    <p:extLst>
      <p:ext uri="{BB962C8B-B14F-4D97-AF65-F5344CB8AC3E}">
        <p14:creationId xmlns:p14="http://schemas.microsoft.com/office/powerpoint/2010/main" xmlns="" val="1396100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Авторы</a:t>
            </a:r>
          </a:p>
        </p:txBody>
      </p:sp>
    </p:spTree>
    <p:extLst>
      <p:ext uri="{BB962C8B-B14F-4D97-AF65-F5344CB8AC3E}">
        <p14:creationId xmlns:p14="http://schemas.microsoft.com/office/powerpoint/2010/main" xmlns="" val="2587795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Авторы</a:t>
            </a:r>
          </a:p>
        </p:txBody>
      </p:sp>
    </p:spTree>
    <p:extLst>
      <p:ext uri="{BB962C8B-B14F-4D97-AF65-F5344CB8AC3E}">
        <p14:creationId xmlns:p14="http://schemas.microsoft.com/office/powerpoint/2010/main" xmlns="" val="2086111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C7097-83C2-498F-A428-3694BF06E74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5577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Авторы</a:t>
            </a:r>
          </a:p>
        </p:txBody>
      </p:sp>
    </p:spTree>
    <p:extLst>
      <p:ext uri="{BB962C8B-B14F-4D97-AF65-F5344CB8AC3E}">
        <p14:creationId xmlns:p14="http://schemas.microsoft.com/office/powerpoint/2010/main" xmlns="" val="633772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Авторы</a:t>
            </a:r>
          </a:p>
        </p:txBody>
      </p:sp>
    </p:spTree>
    <p:extLst>
      <p:ext uri="{BB962C8B-B14F-4D97-AF65-F5344CB8AC3E}">
        <p14:creationId xmlns:p14="http://schemas.microsoft.com/office/powerpoint/2010/main" xmlns="" val="1959799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C93C8-ABAA-41E0-B1BE-9EE4FC7D61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9043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Авторы</a:t>
            </a:r>
          </a:p>
        </p:txBody>
      </p:sp>
    </p:spTree>
    <p:extLst>
      <p:ext uri="{BB962C8B-B14F-4D97-AF65-F5344CB8AC3E}">
        <p14:creationId xmlns:p14="http://schemas.microsoft.com/office/powerpoint/2010/main" xmlns="" val="4282148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5"/>
            <a:ext cx="8229600" cy="11430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22215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3726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059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7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3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4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00413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2271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5" indent="0">
              <a:buNone/>
              <a:defRPr sz="2000" b="1"/>
            </a:lvl2pPr>
            <a:lvl3pPr marL="913110" indent="0">
              <a:buNone/>
              <a:defRPr sz="1800" b="1"/>
            </a:lvl3pPr>
            <a:lvl4pPr marL="1369664" indent="0">
              <a:buNone/>
              <a:defRPr sz="1600" b="1"/>
            </a:lvl4pPr>
            <a:lvl5pPr marL="1826221" indent="0">
              <a:buNone/>
              <a:defRPr sz="1600" b="1"/>
            </a:lvl5pPr>
            <a:lvl6pPr marL="2282774" indent="0">
              <a:buNone/>
              <a:defRPr sz="1600" b="1"/>
            </a:lvl6pPr>
            <a:lvl7pPr marL="2739331" indent="0">
              <a:buNone/>
              <a:defRPr sz="1600" b="1"/>
            </a:lvl7pPr>
            <a:lvl8pPr marL="3195886" indent="0">
              <a:buNone/>
              <a:defRPr sz="1600" b="1"/>
            </a:lvl8pPr>
            <a:lvl9pPr marL="365243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5" indent="0">
              <a:buNone/>
              <a:defRPr sz="2000" b="1"/>
            </a:lvl2pPr>
            <a:lvl3pPr marL="913110" indent="0">
              <a:buNone/>
              <a:defRPr sz="1800" b="1"/>
            </a:lvl3pPr>
            <a:lvl4pPr marL="1369664" indent="0">
              <a:buNone/>
              <a:defRPr sz="1600" b="1"/>
            </a:lvl4pPr>
            <a:lvl5pPr marL="1826221" indent="0">
              <a:buNone/>
              <a:defRPr sz="1600" b="1"/>
            </a:lvl5pPr>
            <a:lvl6pPr marL="2282774" indent="0">
              <a:buNone/>
              <a:defRPr sz="1600" b="1"/>
            </a:lvl6pPr>
            <a:lvl7pPr marL="2739331" indent="0">
              <a:buNone/>
              <a:defRPr sz="1600" b="1"/>
            </a:lvl7pPr>
            <a:lvl8pPr marL="3195886" indent="0">
              <a:buNone/>
              <a:defRPr sz="1600" b="1"/>
            </a:lvl8pPr>
            <a:lvl9pPr marL="365243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3025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3912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73197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55" indent="0">
              <a:buNone/>
              <a:defRPr sz="1200"/>
            </a:lvl2pPr>
            <a:lvl3pPr marL="913110" indent="0">
              <a:buNone/>
              <a:defRPr sz="1000"/>
            </a:lvl3pPr>
            <a:lvl4pPr marL="1369664" indent="0">
              <a:buNone/>
              <a:defRPr sz="900"/>
            </a:lvl4pPr>
            <a:lvl5pPr marL="1826221" indent="0">
              <a:buNone/>
              <a:defRPr sz="900"/>
            </a:lvl5pPr>
            <a:lvl6pPr marL="2282774" indent="0">
              <a:buNone/>
              <a:defRPr sz="900"/>
            </a:lvl6pPr>
            <a:lvl7pPr marL="2739331" indent="0">
              <a:buNone/>
              <a:defRPr sz="900"/>
            </a:lvl7pPr>
            <a:lvl8pPr marL="3195886" indent="0">
              <a:buNone/>
              <a:defRPr sz="900"/>
            </a:lvl8pPr>
            <a:lvl9pPr marL="365243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9248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7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3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4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C93C8-ABAA-41E0-B1BE-9EE4FC7D61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9789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55" indent="0">
              <a:buNone/>
              <a:defRPr sz="2800"/>
            </a:lvl2pPr>
            <a:lvl3pPr marL="913110" indent="0">
              <a:buNone/>
              <a:defRPr sz="2400"/>
            </a:lvl3pPr>
            <a:lvl4pPr marL="1369664" indent="0">
              <a:buNone/>
              <a:defRPr sz="2000"/>
            </a:lvl4pPr>
            <a:lvl5pPr marL="1826221" indent="0">
              <a:buNone/>
              <a:defRPr sz="2000"/>
            </a:lvl5pPr>
            <a:lvl6pPr marL="2282774" indent="0">
              <a:buNone/>
              <a:defRPr sz="2000"/>
            </a:lvl6pPr>
            <a:lvl7pPr marL="2739331" indent="0">
              <a:buNone/>
              <a:defRPr sz="2000"/>
            </a:lvl7pPr>
            <a:lvl8pPr marL="3195886" indent="0">
              <a:buNone/>
              <a:defRPr sz="2000"/>
            </a:lvl8pPr>
            <a:lvl9pPr marL="365243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55" indent="0">
              <a:buNone/>
              <a:defRPr sz="1200"/>
            </a:lvl2pPr>
            <a:lvl3pPr marL="913110" indent="0">
              <a:buNone/>
              <a:defRPr sz="1000"/>
            </a:lvl3pPr>
            <a:lvl4pPr marL="1369664" indent="0">
              <a:buNone/>
              <a:defRPr sz="900"/>
            </a:lvl4pPr>
            <a:lvl5pPr marL="1826221" indent="0">
              <a:buNone/>
              <a:defRPr sz="900"/>
            </a:lvl5pPr>
            <a:lvl6pPr marL="2282774" indent="0">
              <a:buNone/>
              <a:defRPr sz="900"/>
            </a:lvl6pPr>
            <a:lvl7pPr marL="2739331" indent="0">
              <a:buNone/>
              <a:defRPr sz="900"/>
            </a:lvl7pPr>
            <a:lvl8pPr marL="3195886" indent="0">
              <a:buNone/>
              <a:defRPr sz="900"/>
            </a:lvl8pPr>
            <a:lvl9pPr marL="365243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36979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75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2567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79876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29760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/>
    </mc:Choice>
    <mc:Fallback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969970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 userDrawn="1"/>
        </p:nvSpPr>
        <p:spPr bwMode="auto">
          <a:xfrm>
            <a:off x="876934" y="1643"/>
            <a:ext cx="985532" cy="117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528" tIns="31509" rIns="94528" bIns="31509" anchor="ctr"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1800" cap="all" dirty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Портал</a:t>
            </a:r>
            <a:r>
              <a:rPr lang="en-US" sz="1800" cap="all" dirty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ru-RU" sz="1800" cap="all" dirty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фермера</a:t>
            </a:r>
          </a:p>
        </p:txBody>
      </p:sp>
      <p:sp>
        <p:nvSpPr>
          <p:cNvPr id="3" name="Овал 2"/>
          <p:cNvSpPr/>
          <p:nvPr userDrawn="1"/>
        </p:nvSpPr>
        <p:spPr>
          <a:xfrm>
            <a:off x="200908" y="228937"/>
            <a:ext cx="659736" cy="6997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35" tIns="40018" rIns="80035" bIns="40018" anchor="ctr"/>
          <a:lstStyle/>
          <a:p>
            <a:pPr algn="ctr" defTabSz="912949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343444" y="380121"/>
            <a:ext cx="373307" cy="361402"/>
          </a:xfrm>
          <a:custGeom>
            <a:avLst/>
            <a:gdLst>
              <a:gd name="T0" fmla="*/ 2147483647 w 558"/>
              <a:gd name="T1" fmla="*/ 2147483647 h 510"/>
              <a:gd name="T2" fmla="*/ 2147483647 w 558"/>
              <a:gd name="T3" fmla="*/ 2147483647 h 510"/>
              <a:gd name="T4" fmla="*/ 2147483647 w 558"/>
              <a:gd name="T5" fmla="*/ 2147483647 h 510"/>
              <a:gd name="T6" fmla="*/ 2147483647 w 558"/>
              <a:gd name="T7" fmla="*/ 2147483647 h 510"/>
              <a:gd name="T8" fmla="*/ 2147483647 w 558"/>
              <a:gd name="T9" fmla="*/ 2147483647 h 510"/>
              <a:gd name="T10" fmla="*/ 2147483647 w 558"/>
              <a:gd name="T11" fmla="*/ 2147483647 h 510"/>
              <a:gd name="T12" fmla="*/ 2147483647 w 558"/>
              <a:gd name="T13" fmla="*/ 2147483647 h 510"/>
              <a:gd name="T14" fmla="*/ 2147483647 w 558"/>
              <a:gd name="T15" fmla="*/ 2147483647 h 510"/>
              <a:gd name="T16" fmla="*/ 2147483647 w 558"/>
              <a:gd name="T17" fmla="*/ 2147483647 h 510"/>
              <a:gd name="T18" fmla="*/ 2147483647 w 558"/>
              <a:gd name="T19" fmla="*/ 2147483647 h 510"/>
              <a:gd name="T20" fmla="*/ 2147483647 w 558"/>
              <a:gd name="T21" fmla="*/ 2147483647 h 510"/>
              <a:gd name="T22" fmla="*/ 2147483647 w 558"/>
              <a:gd name="T23" fmla="*/ 2147483647 h 510"/>
              <a:gd name="T24" fmla="*/ 2147483647 w 558"/>
              <a:gd name="T25" fmla="*/ 2147483647 h 510"/>
              <a:gd name="T26" fmla="*/ 2147483647 w 558"/>
              <a:gd name="T27" fmla="*/ 2147483647 h 510"/>
              <a:gd name="T28" fmla="*/ 2147483647 w 558"/>
              <a:gd name="T29" fmla="*/ 2147483647 h 510"/>
              <a:gd name="T30" fmla="*/ 2147483647 w 558"/>
              <a:gd name="T31" fmla="*/ 2147483647 h 510"/>
              <a:gd name="T32" fmla="*/ 2147483647 w 558"/>
              <a:gd name="T33" fmla="*/ 2147483647 h 510"/>
              <a:gd name="T34" fmla="*/ 2147483647 w 558"/>
              <a:gd name="T35" fmla="*/ 2147483647 h 510"/>
              <a:gd name="T36" fmla="*/ 2147483647 w 558"/>
              <a:gd name="T37" fmla="*/ 2147483647 h 510"/>
              <a:gd name="T38" fmla="*/ 2147483647 w 558"/>
              <a:gd name="T39" fmla="*/ 2147483647 h 510"/>
              <a:gd name="T40" fmla="*/ 2147483647 w 558"/>
              <a:gd name="T41" fmla="*/ 2147483647 h 510"/>
              <a:gd name="T42" fmla="*/ 2147483647 w 558"/>
              <a:gd name="T43" fmla="*/ 2147483647 h 510"/>
              <a:gd name="T44" fmla="*/ 2147483647 w 558"/>
              <a:gd name="T45" fmla="*/ 2147483647 h 510"/>
              <a:gd name="T46" fmla="*/ 0 w 558"/>
              <a:gd name="T47" fmla="*/ 2147483647 h 510"/>
              <a:gd name="T48" fmla="*/ 2147483647 w 558"/>
              <a:gd name="T49" fmla="*/ 2147483647 h 510"/>
              <a:gd name="T50" fmla="*/ 2147483647 w 558"/>
              <a:gd name="T51" fmla="*/ 2147483647 h 510"/>
              <a:gd name="T52" fmla="*/ 2147483647 w 558"/>
              <a:gd name="T53" fmla="*/ 0 h 510"/>
              <a:gd name="T54" fmla="*/ 2147483647 w 558"/>
              <a:gd name="T55" fmla="*/ 2147483647 h 510"/>
              <a:gd name="T56" fmla="*/ 2147483647 w 558"/>
              <a:gd name="T57" fmla="*/ 2147483647 h 510"/>
              <a:gd name="T58" fmla="*/ 2147483647 w 558"/>
              <a:gd name="T59" fmla="*/ 2147483647 h 510"/>
              <a:gd name="T60" fmla="*/ 2147483647 w 558"/>
              <a:gd name="T61" fmla="*/ 2147483647 h 510"/>
              <a:gd name="T62" fmla="*/ 2147483647 w 558"/>
              <a:gd name="T63" fmla="*/ 2147483647 h 510"/>
              <a:gd name="T64" fmla="*/ 2147483647 w 558"/>
              <a:gd name="T65" fmla="*/ 2147483647 h 510"/>
              <a:gd name="T66" fmla="*/ 2147483647 w 558"/>
              <a:gd name="T67" fmla="*/ 2147483647 h 510"/>
              <a:gd name="T68" fmla="*/ 2147483647 w 558"/>
              <a:gd name="T69" fmla="*/ 2147483647 h 510"/>
              <a:gd name="T70" fmla="*/ 2147483647 w 558"/>
              <a:gd name="T71" fmla="*/ 2147483647 h 510"/>
              <a:gd name="T72" fmla="*/ 2147483647 w 558"/>
              <a:gd name="T73" fmla="*/ 2147483647 h 51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58" h="510">
                <a:moveTo>
                  <a:pt x="542" y="420"/>
                </a:moveTo>
                <a:cubicBezTo>
                  <a:pt x="542" y="435"/>
                  <a:pt x="537" y="449"/>
                  <a:pt x="526" y="459"/>
                </a:cubicBezTo>
                <a:cubicBezTo>
                  <a:pt x="507" y="478"/>
                  <a:pt x="507" y="478"/>
                  <a:pt x="507" y="478"/>
                </a:cubicBezTo>
                <a:cubicBezTo>
                  <a:pt x="497" y="488"/>
                  <a:pt x="483" y="494"/>
                  <a:pt x="469" y="493"/>
                </a:cubicBezTo>
                <a:cubicBezTo>
                  <a:pt x="459" y="504"/>
                  <a:pt x="445" y="510"/>
                  <a:pt x="430" y="510"/>
                </a:cubicBezTo>
                <a:cubicBezTo>
                  <a:pt x="404" y="510"/>
                  <a:pt x="404" y="510"/>
                  <a:pt x="404" y="510"/>
                </a:cubicBezTo>
                <a:cubicBezTo>
                  <a:pt x="389" y="510"/>
                  <a:pt x="375" y="504"/>
                  <a:pt x="366" y="493"/>
                </a:cubicBezTo>
                <a:cubicBezTo>
                  <a:pt x="351" y="494"/>
                  <a:pt x="337" y="488"/>
                  <a:pt x="327" y="478"/>
                </a:cubicBezTo>
                <a:cubicBezTo>
                  <a:pt x="308" y="459"/>
                  <a:pt x="308" y="459"/>
                  <a:pt x="308" y="459"/>
                </a:cubicBezTo>
                <a:cubicBezTo>
                  <a:pt x="298" y="449"/>
                  <a:pt x="293" y="435"/>
                  <a:pt x="293" y="421"/>
                </a:cubicBezTo>
                <a:cubicBezTo>
                  <a:pt x="283" y="411"/>
                  <a:pt x="276" y="397"/>
                  <a:pt x="276" y="382"/>
                </a:cubicBezTo>
                <a:cubicBezTo>
                  <a:pt x="276" y="356"/>
                  <a:pt x="276" y="356"/>
                  <a:pt x="276" y="356"/>
                </a:cubicBezTo>
                <a:cubicBezTo>
                  <a:pt x="276" y="341"/>
                  <a:pt x="283" y="327"/>
                  <a:pt x="293" y="317"/>
                </a:cubicBezTo>
                <a:cubicBezTo>
                  <a:pt x="293" y="303"/>
                  <a:pt x="298" y="289"/>
                  <a:pt x="308" y="279"/>
                </a:cubicBezTo>
                <a:cubicBezTo>
                  <a:pt x="327" y="260"/>
                  <a:pt x="327" y="260"/>
                  <a:pt x="327" y="260"/>
                </a:cubicBezTo>
                <a:cubicBezTo>
                  <a:pt x="337" y="250"/>
                  <a:pt x="351" y="244"/>
                  <a:pt x="366" y="244"/>
                </a:cubicBezTo>
                <a:cubicBezTo>
                  <a:pt x="375" y="234"/>
                  <a:pt x="389" y="228"/>
                  <a:pt x="404" y="228"/>
                </a:cubicBezTo>
                <a:cubicBezTo>
                  <a:pt x="430" y="228"/>
                  <a:pt x="430" y="228"/>
                  <a:pt x="430" y="228"/>
                </a:cubicBezTo>
                <a:cubicBezTo>
                  <a:pt x="445" y="228"/>
                  <a:pt x="459" y="234"/>
                  <a:pt x="469" y="244"/>
                </a:cubicBezTo>
                <a:cubicBezTo>
                  <a:pt x="483" y="244"/>
                  <a:pt x="497" y="250"/>
                  <a:pt x="507" y="260"/>
                </a:cubicBezTo>
                <a:cubicBezTo>
                  <a:pt x="526" y="279"/>
                  <a:pt x="526" y="279"/>
                  <a:pt x="526" y="279"/>
                </a:cubicBezTo>
                <a:cubicBezTo>
                  <a:pt x="537" y="289"/>
                  <a:pt x="542" y="303"/>
                  <a:pt x="542" y="318"/>
                </a:cubicBezTo>
                <a:cubicBezTo>
                  <a:pt x="552" y="327"/>
                  <a:pt x="558" y="341"/>
                  <a:pt x="558" y="356"/>
                </a:cubicBezTo>
                <a:cubicBezTo>
                  <a:pt x="558" y="382"/>
                  <a:pt x="558" y="382"/>
                  <a:pt x="558" y="382"/>
                </a:cubicBezTo>
                <a:cubicBezTo>
                  <a:pt x="558" y="397"/>
                  <a:pt x="552" y="411"/>
                  <a:pt x="542" y="420"/>
                </a:cubicBezTo>
                <a:close/>
                <a:moveTo>
                  <a:pt x="417" y="281"/>
                </a:moveTo>
                <a:cubicBezTo>
                  <a:pt x="369" y="281"/>
                  <a:pt x="329" y="320"/>
                  <a:pt x="329" y="369"/>
                </a:cubicBezTo>
                <a:cubicBezTo>
                  <a:pt x="329" y="418"/>
                  <a:pt x="369" y="457"/>
                  <a:pt x="417" y="457"/>
                </a:cubicBezTo>
                <a:cubicBezTo>
                  <a:pt x="466" y="457"/>
                  <a:pt x="505" y="418"/>
                  <a:pt x="505" y="369"/>
                </a:cubicBezTo>
                <a:cubicBezTo>
                  <a:pt x="505" y="320"/>
                  <a:pt x="466" y="281"/>
                  <a:pt x="417" y="281"/>
                </a:cubicBezTo>
                <a:close/>
                <a:moveTo>
                  <a:pt x="417" y="418"/>
                </a:moveTo>
                <a:cubicBezTo>
                  <a:pt x="390" y="418"/>
                  <a:pt x="369" y="396"/>
                  <a:pt x="369" y="369"/>
                </a:cubicBezTo>
                <a:cubicBezTo>
                  <a:pt x="369" y="342"/>
                  <a:pt x="390" y="320"/>
                  <a:pt x="417" y="320"/>
                </a:cubicBezTo>
                <a:cubicBezTo>
                  <a:pt x="444" y="320"/>
                  <a:pt x="466" y="342"/>
                  <a:pt x="466" y="369"/>
                </a:cubicBezTo>
                <a:cubicBezTo>
                  <a:pt x="466" y="396"/>
                  <a:pt x="444" y="418"/>
                  <a:pt x="417" y="418"/>
                </a:cubicBezTo>
                <a:close/>
                <a:moveTo>
                  <a:pt x="471" y="217"/>
                </a:moveTo>
                <a:cubicBezTo>
                  <a:pt x="461" y="205"/>
                  <a:pt x="445" y="198"/>
                  <a:pt x="428" y="198"/>
                </a:cubicBezTo>
                <a:cubicBezTo>
                  <a:pt x="399" y="198"/>
                  <a:pt x="399" y="198"/>
                  <a:pt x="399" y="198"/>
                </a:cubicBezTo>
                <a:cubicBezTo>
                  <a:pt x="382" y="198"/>
                  <a:pt x="366" y="205"/>
                  <a:pt x="356" y="217"/>
                </a:cubicBezTo>
                <a:cubicBezTo>
                  <a:pt x="339" y="217"/>
                  <a:pt x="324" y="223"/>
                  <a:pt x="312" y="234"/>
                </a:cubicBezTo>
                <a:cubicBezTo>
                  <a:pt x="291" y="255"/>
                  <a:pt x="291" y="255"/>
                  <a:pt x="291" y="255"/>
                </a:cubicBezTo>
                <a:cubicBezTo>
                  <a:pt x="280" y="267"/>
                  <a:pt x="274" y="283"/>
                  <a:pt x="274" y="299"/>
                </a:cubicBezTo>
                <a:cubicBezTo>
                  <a:pt x="262" y="310"/>
                  <a:pt x="255" y="325"/>
                  <a:pt x="255" y="342"/>
                </a:cubicBezTo>
                <a:cubicBezTo>
                  <a:pt x="255" y="369"/>
                  <a:pt x="255" y="369"/>
                  <a:pt x="255" y="369"/>
                </a:cubicBezTo>
                <a:cubicBezTo>
                  <a:pt x="179" y="369"/>
                  <a:pt x="179" y="369"/>
                  <a:pt x="179" y="369"/>
                </a:cubicBezTo>
                <a:cubicBezTo>
                  <a:pt x="162" y="345"/>
                  <a:pt x="134" y="330"/>
                  <a:pt x="102" y="330"/>
                </a:cubicBezTo>
                <a:cubicBezTo>
                  <a:pt x="72" y="330"/>
                  <a:pt x="45" y="344"/>
                  <a:pt x="27" y="366"/>
                </a:cubicBezTo>
                <a:cubicBezTo>
                  <a:pt x="13" y="361"/>
                  <a:pt x="0" y="351"/>
                  <a:pt x="0" y="339"/>
                </a:cubicBezTo>
                <a:cubicBezTo>
                  <a:pt x="0" y="239"/>
                  <a:pt x="0" y="239"/>
                  <a:pt x="0" y="239"/>
                </a:cubicBezTo>
                <a:cubicBezTo>
                  <a:pt x="0" y="223"/>
                  <a:pt x="13" y="209"/>
                  <a:pt x="30" y="209"/>
                </a:cubicBezTo>
                <a:cubicBezTo>
                  <a:pt x="202" y="209"/>
                  <a:pt x="202" y="209"/>
                  <a:pt x="202" y="209"/>
                </a:cubicBezTo>
                <a:cubicBezTo>
                  <a:pt x="268" y="52"/>
                  <a:pt x="268" y="52"/>
                  <a:pt x="268" y="52"/>
                </a:cubicBezTo>
                <a:cubicBezTo>
                  <a:pt x="281" y="22"/>
                  <a:pt x="299" y="0"/>
                  <a:pt x="328" y="0"/>
                </a:cubicBezTo>
                <a:cubicBezTo>
                  <a:pt x="472" y="0"/>
                  <a:pt x="472" y="0"/>
                  <a:pt x="472" y="0"/>
                </a:cubicBezTo>
                <a:cubicBezTo>
                  <a:pt x="500" y="0"/>
                  <a:pt x="524" y="23"/>
                  <a:pt x="524" y="52"/>
                </a:cubicBezTo>
                <a:cubicBezTo>
                  <a:pt x="524" y="243"/>
                  <a:pt x="524" y="243"/>
                  <a:pt x="524" y="243"/>
                </a:cubicBezTo>
                <a:cubicBezTo>
                  <a:pt x="515" y="234"/>
                  <a:pt x="515" y="234"/>
                  <a:pt x="515" y="234"/>
                </a:cubicBezTo>
                <a:cubicBezTo>
                  <a:pt x="503" y="223"/>
                  <a:pt x="488" y="217"/>
                  <a:pt x="471" y="217"/>
                </a:cubicBezTo>
                <a:close/>
                <a:moveTo>
                  <a:pt x="479" y="69"/>
                </a:moveTo>
                <a:cubicBezTo>
                  <a:pt x="479" y="50"/>
                  <a:pt x="463" y="34"/>
                  <a:pt x="444" y="34"/>
                </a:cubicBezTo>
                <a:cubicBezTo>
                  <a:pt x="349" y="34"/>
                  <a:pt x="349" y="34"/>
                  <a:pt x="349" y="34"/>
                </a:cubicBezTo>
                <a:cubicBezTo>
                  <a:pt x="330" y="34"/>
                  <a:pt x="318" y="49"/>
                  <a:pt x="309" y="69"/>
                </a:cubicBezTo>
                <a:cubicBezTo>
                  <a:pt x="265" y="174"/>
                  <a:pt x="265" y="174"/>
                  <a:pt x="265" y="174"/>
                </a:cubicBezTo>
                <a:cubicBezTo>
                  <a:pt x="479" y="173"/>
                  <a:pt x="479" y="173"/>
                  <a:pt x="479" y="173"/>
                </a:cubicBezTo>
                <a:lnTo>
                  <a:pt x="479" y="69"/>
                </a:lnTo>
                <a:close/>
                <a:moveTo>
                  <a:pt x="104" y="345"/>
                </a:moveTo>
                <a:cubicBezTo>
                  <a:pt x="149" y="345"/>
                  <a:pt x="186" y="382"/>
                  <a:pt x="186" y="428"/>
                </a:cubicBezTo>
                <a:cubicBezTo>
                  <a:pt x="186" y="473"/>
                  <a:pt x="149" y="510"/>
                  <a:pt x="104" y="510"/>
                </a:cubicBezTo>
                <a:cubicBezTo>
                  <a:pt x="58" y="510"/>
                  <a:pt x="21" y="473"/>
                  <a:pt x="21" y="428"/>
                </a:cubicBezTo>
                <a:cubicBezTo>
                  <a:pt x="21" y="382"/>
                  <a:pt x="58" y="345"/>
                  <a:pt x="104" y="345"/>
                </a:cubicBezTo>
                <a:close/>
                <a:moveTo>
                  <a:pt x="104" y="467"/>
                </a:moveTo>
                <a:cubicBezTo>
                  <a:pt x="125" y="467"/>
                  <a:pt x="143" y="449"/>
                  <a:pt x="143" y="428"/>
                </a:cubicBezTo>
                <a:cubicBezTo>
                  <a:pt x="143" y="406"/>
                  <a:pt x="125" y="389"/>
                  <a:pt x="104" y="389"/>
                </a:cubicBezTo>
                <a:cubicBezTo>
                  <a:pt x="82" y="389"/>
                  <a:pt x="65" y="406"/>
                  <a:pt x="65" y="428"/>
                </a:cubicBezTo>
                <a:cubicBezTo>
                  <a:pt x="65" y="449"/>
                  <a:pt x="82" y="467"/>
                  <a:pt x="104" y="4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035" tIns="40018" rIns="80035" bIns="40018"/>
          <a:lstStyle/>
          <a:p>
            <a:pPr defTabSz="912787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6629064"/>
            <a:ext cx="9144000" cy="228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35" tIns="40018" rIns="80035" bIns="40018" anchor="ctr"/>
          <a:lstStyle/>
          <a:p>
            <a:pPr algn="ctr" defTabSz="912949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86658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 userDrawn="1"/>
        </p:nvSpPr>
        <p:spPr bwMode="auto">
          <a:xfrm>
            <a:off x="876934" y="1643"/>
            <a:ext cx="985532" cy="117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528" tIns="31509" rIns="94528" bIns="31509" anchor="ctr"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1800" cap="all" dirty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Портал</a:t>
            </a:r>
            <a:r>
              <a:rPr lang="en-US" sz="1800" cap="all" dirty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ru-RU" sz="1800" cap="all" dirty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фермера</a:t>
            </a:r>
          </a:p>
        </p:txBody>
      </p:sp>
      <p:sp>
        <p:nvSpPr>
          <p:cNvPr id="3" name="Овал 2"/>
          <p:cNvSpPr/>
          <p:nvPr userDrawn="1"/>
        </p:nvSpPr>
        <p:spPr>
          <a:xfrm>
            <a:off x="200908" y="228937"/>
            <a:ext cx="659736" cy="6997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35" tIns="40018" rIns="80035" bIns="40018" anchor="ctr"/>
          <a:lstStyle/>
          <a:p>
            <a:pPr algn="ctr" defTabSz="912949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343444" y="380121"/>
            <a:ext cx="373307" cy="361402"/>
          </a:xfrm>
          <a:custGeom>
            <a:avLst/>
            <a:gdLst>
              <a:gd name="T0" fmla="*/ 2147483647 w 558"/>
              <a:gd name="T1" fmla="*/ 2147483647 h 510"/>
              <a:gd name="T2" fmla="*/ 2147483647 w 558"/>
              <a:gd name="T3" fmla="*/ 2147483647 h 510"/>
              <a:gd name="T4" fmla="*/ 2147483647 w 558"/>
              <a:gd name="T5" fmla="*/ 2147483647 h 510"/>
              <a:gd name="T6" fmla="*/ 2147483647 w 558"/>
              <a:gd name="T7" fmla="*/ 2147483647 h 510"/>
              <a:gd name="T8" fmla="*/ 2147483647 w 558"/>
              <a:gd name="T9" fmla="*/ 2147483647 h 510"/>
              <a:gd name="T10" fmla="*/ 2147483647 w 558"/>
              <a:gd name="T11" fmla="*/ 2147483647 h 510"/>
              <a:gd name="T12" fmla="*/ 2147483647 w 558"/>
              <a:gd name="T13" fmla="*/ 2147483647 h 510"/>
              <a:gd name="T14" fmla="*/ 2147483647 w 558"/>
              <a:gd name="T15" fmla="*/ 2147483647 h 510"/>
              <a:gd name="T16" fmla="*/ 2147483647 w 558"/>
              <a:gd name="T17" fmla="*/ 2147483647 h 510"/>
              <a:gd name="T18" fmla="*/ 2147483647 w 558"/>
              <a:gd name="T19" fmla="*/ 2147483647 h 510"/>
              <a:gd name="T20" fmla="*/ 2147483647 w 558"/>
              <a:gd name="T21" fmla="*/ 2147483647 h 510"/>
              <a:gd name="T22" fmla="*/ 2147483647 w 558"/>
              <a:gd name="T23" fmla="*/ 2147483647 h 510"/>
              <a:gd name="T24" fmla="*/ 2147483647 w 558"/>
              <a:gd name="T25" fmla="*/ 2147483647 h 510"/>
              <a:gd name="T26" fmla="*/ 2147483647 w 558"/>
              <a:gd name="T27" fmla="*/ 2147483647 h 510"/>
              <a:gd name="T28" fmla="*/ 2147483647 w 558"/>
              <a:gd name="T29" fmla="*/ 2147483647 h 510"/>
              <a:gd name="T30" fmla="*/ 2147483647 w 558"/>
              <a:gd name="T31" fmla="*/ 2147483647 h 510"/>
              <a:gd name="T32" fmla="*/ 2147483647 w 558"/>
              <a:gd name="T33" fmla="*/ 2147483647 h 510"/>
              <a:gd name="T34" fmla="*/ 2147483647 w 558"/>
              <a:gd name="T35" fmla="*/ 2147483647 h 510"/>
              <a:gd name="T36" fmla="*/ 2147483647 w 558"/>
              <a:gd name="T37" fmla="*/ 2147483647 h 510"/>
              <a:gd name="T38" fmla="*/ 2147483647 w 558"/>
              <a:gd name="T39" fmla="*/ 2147483647 h 510"/>
              <a:gd name="T40" fmla="*/ 2147483647 w 558"/>
              <a:gd name="T41" fmla="*/ 2147483647 h 510"/>
              <a:gd name="T42" fmla="*/ 2147483647 w 558"/>
              <a:gd name="T43" fmla="*/ 2147483647 h 510"/>
              <a:gd name="T44" fmla="*/ 2147483647 w 558"/>
              <a:gd name="T45" fmla="*/ 2147483647 h 510"/>
              <a:gd name="T46" fmla="*/ 0 w 558"/>
              <a:gd name="T47" fmla="*/ 2147483647 h 510"/>
              <a:gd name="T48" fmla="*/ 2147483647 w 558"/>
              <a:gd name="T49" fmla="*/ 2147483647 h 510"/>
              <a:gd name="T50" fmla="*/ 2147483647 w 558"/>
              <a:gd name="T51" fmla="*/ 2147483647 h 510"/>
              <a:gd name="T52" fmla="*/ 2147483647 w 558"/>
              <a:gd name="T53" fmla="*/ 0 h 510"/>
              <a:gd name="T54" fmla="*/ 2147483647 w 558"/>
              <a:gd name="T55" fmla="*/ 2147483647 h 510"/>
              <a:gd name="T56" fmla="*/ 2147483647 w 558"/>
              <a:gd name="T57" fmla="*/ 2147483647 h 510"/>
              <a:gd name="T58" fmla="*/ 2147483647 w 558"/>
              <a:gd name="T59" fmla="*/ 2147483647 h 510"/>
              <a:gd name="T60" fmla="*/ 2147483647 w 558"/>
              <a:gd name="T61" fmla="*/ 2147483647 h 510"/>
              <a:gd name="T62" fmla="*/ 2147483647 w 558"/>
              <a:gd name="T63" fmla="*/ 2147483647 h 510"/>
              <a:gd name="T64" fmla="*/ 2147483647 w 558"/>
              <a:gd name="T65" fmla="*/ 2147483647 h 510"/>
              <a:gd name="T66" fmla="*/ 2147483647 w 558"/>
              <a:gd name="T67" fmla="*/ 2147483647 h 510"/>
              <a:gd name="T68" fmla="*/ 2147483647 w 558"/>
              <a:gd name="T69" fmla="*/ 2147483647 h 510"/>
              <a:gd name="T70" fmla="*/ 2147483647 w 558"/>
              <a:gd name="T71" fmla="*/ 2147483647 h 510"/>
              <a:gd name="T72" fmla="*/ 2147483647 w 558"/>
              <a:gd name="T73" fmla="*/ 2147483647 h 51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58" h="510">
                <a:moveTo>
                  <a:pt x="542" y="420"/>
                </a:moveTo>
                <a:cubicBezTo>
                  <a:pt x="542" y="435"/>
                  <a:pt x="537" y="449"/>
                  <a:pt x="526" y="459"/>
                </a:cubicBezTo>
                <a:cubicBezTo>
                  <a:pt x="507" y="478"/>
                  <a:pt x="507" y="478"/>
                  <a:pt x="507" y="478"/>
                </a:cubicBezTo>
                <a:cubicBezTo>
                  <a:pt x="497" y="488"/>
                  <a:pt x="483" y="494"/>
                  <a:pt x="469" y="493"/>
                </a:cubicBezTo>
                <a:cubicBezTo>
                  <a:pt x="459" y="504"/>
                  <a:pt x="445" y="510"/>
                  <a:pt x="430" y="510"/>
                </a:cubicBezTo>
                <a:cubicBezTo>
                  <a:pt x="404" y="510"/>
                  <a:pt x="404" y="510"/>
                  <a:pt x="404" y="510"/>
                </a:cubicBezTo>
                <a:cubicBezTo>
                  <a:pt x="389" y="510"/>
                  <a:pt x="375" y="504"/>
                  <a:pt x="366" y="493"/>
                </a:cubicBezTo>
                <a:cubicBezTo>
                  <a:pt x="351" y="494"/>
                  <a:pt x="337" y="488"/>
                  <a:pt x="327" y="478"/>
                </a:cubicBezTo>
                <a:cubicBezTo>
                  <a:pt x="308" y="459"/>
                  <a:pt x="308" y="459"/>
                  <a:pt x="308" y="459"/>
                </a:cubicBezTo>
                <a:cubicBezTo>
                  <a:pt x="298" y="449"/>
                  <a:pt x="293" y="435"/>
                  <a:pt x="293" y="421"/>
                </a:cubicBezTo>
                <a:cubicBezTo>
                  <a:pt x="283" y="411"/>
                  <a:pt x="276" y="397"/>
                  <a:pt x="276" y="382"/>
                </a:cubicBezTo>
                <a:cubicBezTo>
                  <a:pt x="276" y="356"/>
                  <a:pt x="276" y="356"/>
                  <a:pt x="276" y="356"/>
                </a:cubicBezTo>
                <a:cubicBezTo>
                  <a:pt x="276" y="341"/>
                  <a:pt x="283" y="327"/>
                  <a:pt x="293" y="317"/>
                </a:cubicBezTo>
                <a:cubicBezTo>
                  <a:pt x="293" y="303"/>
                  <a:pt x="298" y="289"/>
                  <a:pt x="308" y="279"/>
                </a:cubicBezTo>
                <a:cubicBezTo>
                  <a:pt x="327" y="260"/>
                  <a:pt x="327" y="260"/>
                  <a:pt x="327" y="260"/>
                </a:cubicBezTo>
                <a:cubicBezTo>
                  <a:pt x="337" y="250"/>
                  <a:pt x="351" y="244"/>
                  <a:pt x="366" y="244"/>
                </a:cubicBezTo>
                <a:cubicBezTo>
                  <a:pt x="375" y="234"/>
                  <a:pt x="389" y="228"/>
                  <a:pt x="404" y="228"/>
                </a:cubicBezTo>
                <a:cubicBezTo>
                  <a:pt x="430" y="228"/>
                  <a:pt x="430" y="228"/>
                  <a:pt x="430" y="228"/>
                </a:cubicBezTo>
                <a:cubicBezTo>
                  <a:pt x="445" y="228"/>
                  <a:pt x="459" y="234"/>
                  <a:pt x="469" y="244"/>
                </a:cubicBezTo>
                <a:cubicBezTo>
                  <a:pt x="483" y="244"/>
                  <a:pt x="497" y="250"/>
                  <a:pt x="507" y="260"/>
                </a:cubicBezTo>
                <a:cubicBezTo>
                  <a:pt x="526" y="279"/>
                  <a:pt x="526" y="279"/>
                  <a:pt x="526" y="279"/>
                </a:cubicBezTo>
                <a:cubicBezTo>
                  <a:pt x="537" y="289"/>
                  <a:pt x="542" y="303"/>
                  <a:pt x="542" y="318"/>
                </a:cubicBezTo>
                <a:cubicBezTo>
                  <a:pt x="552" y="327"/>
                  <a:pt x="558" y="341"/>
                  <a:pt x="558" y="356"/>
                </a:cubicBezTo>
                <a:cubicBezTo>
                  <a:pt x="558" y="382"/>
                  <a:pt x="558" y="382"/>
                  <a:pt x="558" y="382"/>
                </a:cubicBezTo>
                <a:cubicBezTo>
                  <a:pt x="558" y="397"/>
                  <a:pt x="552" y="411"/>
                  <a:pt x="542" y="420"/>
                </a:cubicBezTo>
                <a:close/>
                <a:moveTo>
                  <a:pt x="417" y="281"/>
                </a:moveTo>
                <a:cubicBezTo>
                  <a:pt x="369" y="281"/>
                  <a:pt x="329" y="320"/>
                  <a:pt x="329" y="369"/>
                </a:cubicBezTo>
                <a:cubicBezTo>
                  <a:pt x="329" y="418"/>
                  <a:pt x="369" y="457"/>
                  <a:pt x="417" y="457"/>
                </a:cubicBezTo>
                <a:cubicBezTo>
                  <a:pt x="466" y="457"/>
                  <a:pt x="505" y="418"/>
                  <a:pt x="505" y="369"/>
                </a:cubicBezTo>
                <a:cubicBezTo>
                  <a:pt x="505" y="320"/>
                  <a:pt x="466" y="281"/>
                  <a:pt x="417" y="281"/>
                </a:cubicBezTo>
                <a:close/>
                <a:moveTo>
                  <a:pt x="417" y="418"/>
                </a:moveTo>
                <a:cubicBezTo>
                  <a:pt x="390" y="418"/>
                  <a:pt x="369" y="396"/>
                  <a:pt x="369" y="369"/>
                </a:cubicBezTo>
                <a:cubicBezTo>
                  <a:pt x="369" y="342"/>
                  <a:pt x="390" y="320"/>
                  <a:pt x="417" y="320"/>
                </a:cubicBezTo>
                <a:cubicBezTo>
                  <a:pt x="444" y="320"/>
                  <a:pt x="466" y="342"/>
                  <a:pt x="466" y="369"/>
                </a:cubicBezTo>
                <a:cubicBezTo>
                  <a:pt x="466" y="396"/>
                  <a:pt x="444" y="418"/>
                  <a:pt x="417" y="418"/>
                </a:cubicBezTo>
                <a:close/>
                <a:moveTo>
                  <a:pt x="471" y="217"/>
                </a:moveTo>
                <a:cubicBezTo>
                  <a:pt x="461" y="205"/>
                  <a:pt x="445" y="198"/>
                  <a:pt x="428" y="198"/>
                </a:cubicBezTo>
                <a:cubicBezTo>
                  <a:pt x="399" y="198"/>
                  <a:pt x="399" y="198"/>
                  <a:pt x="399" y="198"/>
                </a:cubicBezTo>
                <a:cubicBezTo>
                  <a:pt x="382" y="198"/>
                  <a:pt x="366" y="205"/>
                  <a:pt x="356" y="217"/>
                </a:cubicBezTo>
                <a:cubicBezTo>
                  <a:pt x="339" y="217"/>
                  <a:pt x="324" y="223"/>
                  <a:pt x="312" y="234"/>
                </a:cubicBezTo>
                <a:cubicBezTo>
                  <a:pt x="291" y="255"/>
                  <a:pt x="291" y="255"/>
                  <a:pt x="291" y="255"/>
                </a:cubicBezTo>
                <a:cubicBezTo>
                  <a:pt x="280" y="267"/>
                  <a:pt x="274" y="283"/>
                  <a:pt x="274" y="299"/>
                </a:cubicBezTo>
                <a:cubicBezTo>
                  <a:pt x="262" y="310"/>
                  <a:pt x="255" y="325"/>
                  <a:pt x="255" y="342"/>
                </a:cubicBezTo>
                <a:cubicBezTo>
                  <a:pt x="255" y="369"/>
                  <a:pt x="255" y="369"/>
                  <a:pt x="255" y="369"/>
                </a:cubicBezTo>
                <a:cubicBezTo>
                  <a:pt x="179" y="369"/>
                  <a:pt x="179" y="369"/>
                  <a:pt x="179" y="369"/>
                </a:cubicBezTo>
                <a:cubicBezTo>
                  <a:pt x="162" y="345"/>
                  <a:pt x="134" y="330"/>
                  <a:pt x="102" y="330"/>
                </a:cubicBezTo>
                <a:cubicBezTo>
                  <a:pt x="72" y="330"/>
                  <a:pt x="45" y="344"/>
                  <a:pt x="27" y="366"/>
                </a:cubicBezTo>
                <a:cubicBezTo>
                  <a:pt x="13" y="361"/>
                  <a:pt x="0" y="351"/>
                  <a:pt x="0" y="339"/>
                </a:cubicBezTo>
                <a:cubicBezTo>
                  <a:pt x="0" y="239"/>
                  <a:pt x="0" y="239"/>
                  <a:pt x="0" y="239"/>
                </a:cubicBezTo>
                <a:cubicBezTo>
                  <a:pt x="0" y="223"/>
                  <a:pt x="13" y="209"/>
                  <a:pt x="30" y="209"/>
                </a:cubicBezTo>
                <a:cubicBezTo>
                  <a:pt x="202" y="209"/>
                  <a:pt x="202" y="209"/>
                  <a:pt x="202" y="209"/>
                </a:cubicBezTo>
                <a:cubicBezTo>
                  <a:pt x="268" y="52"/>
                  <a:pt x="268" y="52"/>
                  <a:pt x="268" y="52"/>
                </a:cubicBezTo>
                <a:cubicBezTo>
                  <a:pt x="281" y="22"/>
                  <a:pt x="299" y="0"/>
                  <a:pt x="328" y="0"/>
                </a:cubicBezTo>
                <a:cubicBezTo>
                  <a:pt x="472" y="0"/>
                  <a:pt x="472" y="0"/>
                  <a:pt x="472" y="0"/>
                </a:cubicBezTo>
                <a:cubicBezTo>
                  <a:pt x="500" y="0"/>
                  <a:pt x="524" y="23"/>
                  <a:pt x="524" y="52"/>
                </a:cubicBezTo>
                <a:cubicBezTo>
                  <a:pt x="524" y="243"/>
                  <a:pt x="524" y="243"/>
                  <a:pt x="524" y="243"/>
                </a:cubicBezTo>
                <a:cubicBezTo>
                  <a:pt x="515" y="234"/>
                  <a:pt x="515" y="234"/>
                  <a:pt x="515" y="234"/>
                </a:cubicBezTo>
                <a:cubicBezTo>
                  <a:pt x="503" y="223"/>
                  <a:pt x="488" y="217"/>
                  <a:pt x="471" y="217"/>
                </a:cubicBezTo>
                <a:close/>
                <a:moveTo>
                  <a:pt x="479" y="69"/>
                </a:moveTo>
                <a:cubicBezTo>
                  <a:pt x="479" y="50"/>
                  <a:pt x="463" y="34"/>
                  <a:pt x="444" y="34"/>
                </a:cubicBezTo>
                <a:cubicBezTo>
                  <a:pt x="349" y="34"/>
                  <a:pt x="349" y="34"/>
                  <a:pt x="349" y="34"/>
                </a:cubicBezTo>
                <a:cubicBezTo>
                  <a:pt x="330" y="34"/>
                  <a:pt x="318" y="49"/>
                  <a:pt x="309" y="69"/>
                </a:cubicBezTo>
                <a:cubicBezTo>
                  <a:pt x="265" y="174"/>
                  <a:pt x="265" y="174"/>
                  <a:pt x="265" y="174"/>
                </a:cubicBezTo>
                <a:cubicBezTo>
                  <a:pt x="479" y="173"/>
                  <a:pt x="479" y="173"/>
                  <a:pt x="479" y="173"/>
                </a:cubicBezTo>
                <a:lnTo>
                  <a:pt x="479" y="69"/>
                </a:lnTo>
                <a:close/>
                <a:moveTo>
                  <a:pt x="104" y="345"/>
                </a:moveTo>
                <a:cubicBezTo>
                  <a:pt x="149" y="345"/>
                  <a:pt x="186" y="382"/>
                  <a:pt x="186" y="428"/>
                </a:cubicBezTo>
                <a:cubicBezTo>
                  <a:pt x="186" y="473"/>
                  <a:pt x="149" y="510"/>
                  <a:pt x="104" y="510"/>
                </a:cubicBezTo>
                <a:cubicBezTo>
                  <a:pt x="58" y="510"/>
                  <a:pt x="21" y="473"/>
                  <a:pt x="21" y="428"/>
                </a:cubicBezTo>
                <a:cubicBezTo>
                  <a:pt x="21" y="382"/>
                  <a:pt x="58" y="345"/>
                  <a:pt x="104" y="345"/>
                </a:cubicBezTo>
                <a:close/>
                <a:moveTo>
                  <a:pt x="104" y="467"/>
                </a:moveTo>
                <a:cubicBezTo>
                  <a:pt x="125" y="467"/>
                  <a:pt x="143" y="449"/>
                  <a:pt x="143" y="428"/>
                </a:cubicBezTo>
                <a:cubicBezTo>
                  <a:pt x="143" y="406"/>
                  <a:pt x="125" y="389"/>
                  <a:pt x="104" y="389"/>
                </a:cubicBezTo>
                <a:cubicBezTo>
                  <a:pt x="82" y="389"/>
                  <a:pt x="65" y="406"/>
                  <a:pt x="65" y="428"/>
                </a:cubicBezTo>
                <a:cubicBezTo>
                  <a:pt x="65" y="449"/>
                  <a:pt x="82" y="467"/>
                  <a:pt x="104" y="4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035" tIns="40018" rIns="80035" bIns="40018"/>
          <a:lstStyle/>
          <a:p>
            <a:pPr defTabSz="912787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0357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 userDrawn="1"/>
        </p:nvSpPr>
        <p:spPr bwMode="auto">
          <a:xfrm>
            <a:off x="876934" y="1643"/>
            <a:ext cx="985532" cy="117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528" tIns="31509" rIns="94528" bIns="31509" anchor="ctr"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1800" cap="all" dirty="0">
                <a:solidFill>
                  <a:prstClr val="white">
                    <a:lumMod val="95000"/>
                  </a:prstClr>
                </a:solidFill>
                <a:cs typeface="Arial" pitchFamily="34" charset="0"/>
              </a:rPr>
              <a:t>Портал</a:t>
            </a:r>
            <a:r>
              <a:rPr lang="en-US" sz="1800" cap="all" dirty="0">
                <a:solidFill>
                  <a:prstClr val="white">
                    <a:lumMod val="95000"/>
                  </a:prstClr>
                </a:solidFill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ru-RU" sz="1800" cap="all" dirty="0">
                <a:solidFill>
                  <a:prstClr val="white">
                    <a:lumMod val="95000"/>
                  </a:prstClr>
                </a:solidFill>
                <a:cs typeface="Arial" pitchFamily="34" charset="0"/>
              </a:rPr>
              <a:t>фермера</a:t>
            </a:r>
          </a:p>
        </p:txBody>
      </p:sp>
      <p:sp>
        <p:nvSpPr>
          <p:cNvPr id="3" name="Овал 2"/>
          <p:cNvSpPr/>
          <p:nvPr userDrawn="1"/>
        </p:nvSpPr>
        <p:spPr>
          <a:xfrm>
            <a:off x="200908" y="228937"/>
            <a:ext cx="659736" cy="6997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35" tIns="40018" rIns="80035" bIns="40018" anchor="ctr"/>
          <a:lstStyle/>
          <a:p>
            <a:pPr algn="ctr" defTabSz="912949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343444" y="380121"/>
            <a:ext cx="373307" cy="361402"/>
          </a:xfrm>
          <a:custGeom>
            <a:avLst/>
            <a:gdLst>
              <a:gd name="T0" fmla="*/ 2147483647 w 558"/>
              <a:gd name="T1" fmla="*/ 2147483647 h 510"/>
              <a:gd name="T2" fmla="*/ 2147483647 w 558"/>
              <a:gd name="T3" fmla="*/ 2147483647 h 510"/>
              <a:gd name="T4" fmla="*/ 2147483647 w 558"/>
              <a:gd name="T5" fmla="*/ 2147483647 h 510"/>
              <a:gd name="T6" fmla="*/ 2147483647 w 558"/>
              <a:gd name="T7" fmla="*/ 2147483647 h 510"/>
              <a:gd name="T8" fmla="*/ 2147483647 w 558"/>
              <a:gd name="T9" fmla="*/ 2147483647 h 510"/>
              <a:gd name="T10" fmla="*/ 2147483647 w 558"/>
              <a:gd name="T11" fmla="*/ 2147483647 h 510"/>
              <a:gd name="T12" fmla="*/ 2147483647 w 558"/>
              <a:gd name="T13" fmla="*/ 2147483647 h 510"/>
              <a:gd name="T14" fmla="*/ 2147483647 w 558"/>
              <a:gd name="T15" fmla="*/ 2147483647 h 510"/>
              <a:gd name="T16" fmla="*/ 2147483647 w 558"/>
              <a:gd name="T17" fmla="*/ 2147483647 h 510"/>
              <a:gd name="T18" fmla="*/ 2147483647 w 558"/>
              <a:gd name="T19" fmla="*/ 2147483647 h 510"/>
              <a:gd name="T20" fmla="*/ 2147483647 w 558"/>
              <a:gd name="T21" fmla="*/ 2147483647 h 510"/>
              <a:gd name="T22" fmla="*/ 2147483647 w 558"/>
              <a:gd name="T23" fmla="*/ 2147483647 h 510"/>
              <a:gd name="T24" fmla="*/ 2147483647 w 558"/>
              <a:gd name="T25" fmla="*/ 2147483647 h 510"/>
              <a:gd name="T26" fmla="*/ 2147483647 w 558"/>
              <a:gd name="T27" fmla="*/ 2147483647 h 510"/>
              <a:gd name="T28" fmla="*/ 2147483647 w 558"/>
              <a:gd name="T29" fmla="*/ 2147483647 h 510"/>
              <a:gd name="T30" fmla="*/ 2147483647 w 558"/>
              <a:gd name="T31" fmla="*/ 2147483647 h 510"/>
              <a:gd name="T32" fmla="*/ 2147483647 w 558"/>
              <a:gd name="T33" fmla="*/ 2147483647 h 510"/>
              <a:gd name="T34" fmla="*/ 2147483647 w 558"/>
              <a:gd name="T35" fmla="*/ 2147483647 h 510"/>
              <a:gd name="T36" fmla="*/ 2147483647 w 558"/>
              <a:gd name="T37" fmla="*/ 2147483647 h 510"/>
              <a:gd name="T38" fmla="*/ 2147483647 w 558"/>
              <a:gd name="T39" fmla="*/ 2147483647 h 510"/>
              <a:gd name="T40" fmla="*/ 2147483647 w 558"/>
              <a:gd name="T41" fmla="*/ 2147483647 h 510"/>
              <a:gd name="T42" fmla="*/ 2147483647 w 558"/>
              <a:gd name="T43" fmla="*/ 2147483647 h 510"/>
              <a:gd name="T44" fmla="*/ 2147483647 w 558"/>
              <a:gd name="T45" fmla="*/ 2147483647 h 510"/>
              <a:gd name="T46" fmla="*/ 0 w 558"/>
              <a:gd name="T47" fmla="*/ 2147483647 h 510"/>
              <a:gd name="T48" fmla="*/ 2147483647 w 558"/>
              <a:gd name="T49" fmla="*/ 2147483647 h 510"/>
              <a:gd name="T50" fmla="*/ 2147483647 w 558"/>
              <a:gd name="T51" fmla="*/ 2147483647 h 510"/>
              <a:gd name="T52" fmla="*/ 2147483647 w 558"/>
              <a:gd name="T53" fmla="*/ 0 h 510"/>
              <a:gd name="T54" fmla="*/ 2147483647 w 558"/>
              <a:gd name="T55" fmla="*/ 2147483647 h 510"/>
              <a:gd name="T56" fmla="*/ 2147483647 w 558"/>
              <a:gd name="T57" fmla="*/ 2147483647 h 510"/>
              <a:gd name="T58" fmla="*/ 2147483647 w 558"/>
              <a:gd name="T59" fmla="*/ 2147483647 h 510"/>
              <a:gd name="T60" fmla="*/ 2147483647 w 558"/>
              <a:gd name="T61" fmla="*/ 2147483647 h 510"/>
              <a:gd name="T62" fmla="*/ 2147483647 w 558"/>
              <a:gd name="T63" fmla="*/ 2147483647 h 510"/>
              <a:gd name="T64" fmla="*/ 2147483647 w 558"/>
              <a:gd name="T65" fmla="*/ 2147483647 h 510"/>
              <a:gd name="T66" fmla="*/ 2147483647 w 558"/>
              <a:gd name="T67" fmla="*/ 2147483647 h 510"/>
              <a:gd name="T68" fmla="*/ 2147483647 w 558"/>
              <a:gd name="T69" fmla="*/ 2147483647 h 510"/>
              <a:gd name="T70" fmla="*/ 2147483647 w 558"/>
              <a:gd name="T71" fmla="*/ 2147483647 h 510"/>
              <a:gd name="T72" fmla="*/ 2147483647 w 558"/>
              <a:gd name="T73" fmla="*/ 2147483647 h 51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58" h="510">
                <a:moveTo>
                  <a:pt x="542" y="420"/>
                </a:moveTo>
                <a:cubicBezTo>
                  <a:pt x="542" y="435"/>
                  <a:pt x="537" y="449"/>
                  <a:pt x="526" y="459"/>
                </a:cubicBezTo>
                <a:cubicBezTo>
                  <a:pt x="507" y="478"/>
                  <a:pt x="507" y="478"/>
                  <a:pt x="507" y="478"/>
                </a:cubicBezTo>
                <a:cubicBezTo>
                  <a:pt x="497" y="488"/>
                  <a:pt x="483" y="494"/>
                  <a:pt x="469" y="493"/>
                </a:cubicBezTo>
                <a:cubicBezTo>
                  <a:pt x="459" y="504"/>
                  <a:pt x="445" y="510"/>
                  <a:pt x="430" y="510"/>
                </a:cubicBezTo>
                <a:cubicBezTo>
                  <a:pt x="404" y="510"/>
                  <a:pt x="404" y="510"/>
                  <a:pt x="404" y="510"/>
                </a:cubicBezTo>
                <a:cubicBezTo>
                  <a:pt x="389" y="510"/>
                  <a:pt x="375" y="504"/>
                  <a:pt x="366" y="493"/>
                </a:cubicBezTo>
                <a:cubicBezTo>
                  <a:pt x="351" y="494"/>
                  <a:pt x="337" y="488"/>
                  <a:pt x="327" y="478"/>
                </a:cubicBezTo>
                <a:cubicBezTo>
                  <a:pt x="308" y="459"/>
                  <a:pt x="308" y="459"/>
                  <a:pt x="308" y="459"/>
                </a:cubicBezTo>
                <a:cubicBezTo>
                  <a:pt x="298" y="449"/>
                  <a:pt x="293" y="435"/>
                  <a:pt x="293" y="421"/>
                </a:cubicBezTo>
                <a:cubicBezTo>
                  <a:pt x="283" y="411"/>
                  <a:pt x="276" y="397"/>
                  <a:pt x="276" y="382"/>
                </a:cubicBezTo>
                <a:cubicBezTo>
                  <a:pt x="276" y="356"/>
                  <a:pt x="276" y="356"/>
                  <a:pt x="276" y="356"/>
                </a:cubicBezTo>
                <a:cubicBezTo>
                  <a:pt x="276" y="341"/>
                  <a:pt x="283" y="327"/>
                  <a:pt x="293" y="317"/>
                </a:cubicBezTo>
                <a:cubicBezTo>
                  <a:pt x="293" y="303"/>
                  <a:pt x="298" y="289"/>
                  <a:pt x="308" y="279"/>
                </a:cubicBezTo>
                <a:cubicBezTo>
                  <a:pt x="327" y="260"/>
                  <a:pt x="327" y="260"/>
                  <a:pt x="327" y="260"/>
                </a:cubicBezTo>
                <a:cubicBezTo>
                  <a:pt x="337" y="250"/>
                  <a:pt x="351" y="244"/>
                  <a:pt x="366" y="244"/>
                </a:cubicBezTo>
                <a:cubicBezTo>
                  <a:pt x="375" y="234"/>
                  <a:pt x="389" y="228"/>
                  <a:pt x="404" y="228"/>
                </a:cubicBezTo>
                <a:cubicBezTo>
                  <a:pt x="430" y="228"/>
                  <a:pt x="430" y="228"/>
                  <a:pt x="430" y="228"/>
                </a:cubicBezTo>
                <a:cubicBezTo>
                  <a:pt x="445" y="228"/>
                  <a:pt x="459" y="234"/>
                  <a:pt x="469" y="244"/>
                </a:cubicBezTo>
                <a:cubicBezTo>
                  <a:pt x="483" y="244"/>
                  <a:pt x="497" y="250"/>
                  <a:pt x="507" y="260"/>
                </a:cubicBezTo>
                <a:cubicBezTo>
                  <a:pt x="526" y="279"/>
                  <a:pt x="526" y="279"/>
                  <a:pt x="526" y="279"/>
                </a:cubicBezTo>
                <a:cubicBezTo>
                  <a:pt x="537" y="289"/>
                  <a:pt x="542" y="303"/>
                  <a:pt x="542" y="318"/>
                </a:cubicBezTo>
                <a:cubicBezTo>
                  <a:pt x="552" y="327"/>
                  <a:pt x="558" y="341"/>
                  <a:pt x="558" y="356"/>
                </a:cubicBezTo>
                <a:cubicBezTo>
                  <a:pt x="558" y="382"/>
                  <a:pt x="558" y="382"/>
                  <a:pt x="558" y="382"/>
                </a:cubicBezTo>
                <a:cubicBezTo>
                  <a:pt x="558" y="397"/>
                  <a:pt x="552" y="411"/>
                  <a:pt x="542" y="420"/>
                </a:cubicBezTo>
                <a:close/>
                <a:moveTo>
                  <a:pt x="417" y="281"/>
                </a:moveTo>
                <a:cubicBezTo>
                  <a:pt x="369" y="281"/>
                  <a:pt x="329" y="320"/>
                  <a:pt x="329" y="369"/>
                </a:cubicBezTo>
                <a:cubicBezTo>
                  <a:pt x="329" y="418"/>
                  <a:pt x="369" y="457"/>
                  <a:pt x="417" y="457"/>
                </a:cubicBezTo>
                <a:cubicBezTo>
                  <a:pt x="466" y="457"/>
                  <a:pt x="505" y="418"/>
                  <a:pt x="505" y="369"/>
                </a:cubicBezTo>
                <a:cubicBezTo>
                  <a:pt x="505" y="320"/>
                  <a:pt x="466" y="281"/>
                  <a:pt x="417" y="281"/>
                </a:cubicBezTo>
                <a:close/>
                <a:moveTo>
                  <a:pt x="417" y="418"/>
                </a:moveTo>
                <a:cubicBezTo>
                  <a:pt x="390" y="418"/>
                  <a:pt x="369" y="396"/>
                  <a:pt x="369" y="369"/>
                </a:cubicBezTo>
                <a:cubicBezTo>
                  <a:pt x="369" y="342"/>
                  <a:pt x="390" y="320"/>
                  <a:pt x="417" y="320"/>
                </a:cubicBezTo>
                <a:cubicBezTo>
                  <a:pt x="444" y="320"/>
                  <a:pt x="466" y="342"/>
                  <a:pt x="466" y="369"/>
                </a:cubicBezTo>
                <a:cubicBezTo>
                  <a:pt x="466" y="396"/>
                  <a:pt x="444" y="418"/>
                  <a:pt x="417" y="418"/>
                </a:cubicBezTo>
                <a:close/>
                <a:moveTo>
                  <a:pt x="471" y="217"/>
                </a:moveTo>
                <a:cubicBezTo>
                  <a:pt x="461" y="205"/>
                  <a:pt x="445" y="198"/>
                  <a:pt x="428" y="198"/>
                </a:cubicBezTo>
                <a:cubicBezTo>
                  <a:pt x="399" y="198"/>
                  <a:pt x="399" y="198"/>
                  <a:pt x="399" y="198"/>
                </a:cubicBezTo>
                <a:cubicBezTo>
                  <a:pt x="382" y="198"/>
                  <a:pt x="366" y="205"/>
                  <a:pt x="356" y="217"/>
                </a:cubicBezTo>
                <a:cubicBezTo>
                  <a:pt x="339" y="217"/>
                  <a:pt x="324" y="223"/>
                  <a:pt x="312" y="234"/>
                </a:cubicBezTo>
                <a:cubicBezTo>
                  <a:pt x="291" y="255"/>
                  <a:pt x="291" y="255"/>
                  <a:pt x="291" y="255"/>
                </a:cubicBezTo>
                <a:cubicBezTo>
                  <a:pt x="280" y="267"/>
                  <a:pt x="274" y="283"/>
                  <a:pt x="274" y="299"/>
                </a:cubicBezTo>
                <a:cubicBezTo>
                  <a:pt x="262" y="310"/>
                  <a:pt x="255" y="325"/>
                  <a:pt x="255" y="342"/>
                </a:cubicBezTo>
                <a:cubicBezTo>
                  <a:pt x="255" y="369"/>
                  <a:pt x="255" y="369"/>
                  <a:pt x="255" y="369"/>
                </a:cubicBezTo>
                <a:cubicBezTo>
                  <a:pt x="179" y="369"/>
                  <a:pt x="179" y="369"/>
                  <a:pt x="179" y="369"/>
                </a:cubicBezTo>
                <a:cubicBezTo>
                  <a:pt x="162" y="345"/>
                  <a:pt x="134" y="330"/>
                  <a:pt x="102" y="330"/>
                </a:cubicBezTo>
                <a:cubicBezTo>
                  <a:pt x="72" y="330"/>
                  <a:pt x="45" y="344"/>
                  <a:pt x="27" y="366"/>
                </a:cubicBezTo>
                <a:cubicBezTo>
                  <a:pt x="13" y="361"/>
                  <a:pt x="0" y="351"/>
                  <a:pt x="0" y="339"/>
                </a:cubicBezTo>
                <a:cubicBezTo>
                  <a:pt x="0" y="239"/>
                  <a:pt x="0" y="239"/>
                  <a:pt x="0" y="239"/>
                </a:cubicBezTo>
                <a:cubicBezTo>
                  <a:pt x="0" y="223"/>
                  <a:pt x="13" y="209"/>
                  <a:pt x="30" y="209"/>
                </a:cubicBezTo>
                <a:cubicBezTo>
                  <a:pt x="202" y="209"/>
                  <a:pt x="202" y="209"/>
                  <a:pt x="202" y="209"/>
                </a:cubicBezTo>
                <a:cubicBezTo>
                  <a:pt x="268" y="52"/>
                  <a:pt x="268" y="52"/>
                  <a:pt x="268" y="52"/>
                </a:cubicBezTo>
                <a:cubicBezTo>
                  <a:pt x="281" y="22"/>
                  <a:pt x="299" y="0"/>
                  <a:pt x="328" y="0"/>
                </a:cubicBezTo>
                <a:cubicBezTo>
                  <a:pt x="472" y="0"/>
                  <a:pt x="472" y="0"/>
                  <a:pt x="472" y="0"/>
                </a:cubicBezTo>
                <a:cubicBezTo>
                  <a:pt x="500" y="0"/>
                  <a:pt x="524" y="23"/>
                  <a:pt x="524" y="52"/>
                </a:cubicBezTo>
                <a:cubicBezTo>
                  <a:pt x="524" y="243"/>
                  <a:pt x="524" y="243"/>
                  <a:pt x="524" y="243"/>
                </a:cubicBezTo>
                <a:cubicBezTo>
                  <a:pt x="515" y="234"/>
                  <a:pt x="515" y="234"/>
                  <a:pt x="515" y="234"/>
                </a:cubicBezTo>
                <a:cubicBezTo>
                  <a:pt x="503" y="223"/>
                  <a:pt x="488" y="217"/>
                  <a:pt x="471" y="217"/>
                </a:cubicBezTo>
                <a:close/>
                <a:moveTo>
                  <a:pt x="479" y="69"/>
                </a:moveTo>
                <a:cubicBezTo>
                  <a:pt x="479" y="50"/>
                  <a:pt x="463" y="34"/>
                  <a:pt x="444" y="34"/>
                </a:cubicBezTo>
                <a:cubicBezTo>
                  <a:pt x="349" y="34"/>
                  <a:pt x="349" y="34"/>
                  <a:pt x="349" y="34"/>
                </a:cubicBezTo>
                <a:cubicBezTo>
                  <a:pt x="330" y="34"/>
                  <a:pt x="318" y="49"/>
                  <a:pt x="309" y="69"/>
                </a:cubicBezTo>
                <a:cubicBezTo>
                  <a:pt x="265" y="174"/>
                  <a:pt x="265" y="174"/>
                  <a:pt x="265" y="174"/>
                </a:cubicBezTo>
                <a:cubicBezTo>
                  <a:pt x="479" y="173"/>
                  <a:pt x="479" y="173"/>
                  <a:pt x="479" y="173"/>
                </a:cubicBezTo>
                <a:lnTo>
                  <a:pt x="479" y="69"/>
                </a:lnTo>
                <a:close/>
                <a:moveTo>
                  <a:pt x="104" y="345"/>
                </a:moveTo>
                <a:cubicBezTo>
                  <a:pt x="149" y="345"/>
                  <a:pt x="186" y="382"/>
                  <a:pt x="186" y="428"/>
                </a:cubicBezTo>
                <a:cubicBezTo>
                  <a:pt x="186" y="473"/>
                  <a:pt x="149" y="510"/>
                  <a:pt x="104" y="510"/>
                </a:cubicBezTo>
                <a:cubicBezTo>
                  <a:pt x="58" y="510"/>
                  <a:pt x="21" y="473"/>
                  <a:pt x="21" y="428"/>
                </a:cubicBezTo>
                <a:cubicBezTo>
                  <a:pt x="21" y="382"/>
                  <a:pt x="58" y="345"/>
                  <a:pt x="104" y="345"/>
                </a:cubicBezTo>
                <a:close/>
                <a:moveTo>
                  <a:pt x="104" y="467"/>
                </a:moveTo>
                <a:cubicBezTo>
                  <a:pt x="125" y="467"/>
                  <a:pt x="143" y="449"/>
                  <a:pt x="143" y="428"/>
                </a:cubicBezTo>
                <a:cubicBezTo>
                  <a:pt x="143" y="406"/>
                  <a:pt x="125" y="389"/>
                  <a:pt x="104" y="389"/>
                </a:cubicBezTo>
                <a:cubicBezTo>
                  <a:pt x="82" y="389"/>
                  <a:pt x="65" y="406"/>
                  <a:pt x="65" y="428"/>
                </a:cubicBezTo>
                <a:cubicBezTo>
                  <a:pt x="65" y="449"/>
                  <a:pt x="82" y="467"/>
                  <a:pt x="104" y="4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035" tIns="40018" rIns="80035" bIns="40018"/>
          <a:lstStyle/>
          <a:p>
            <a:pPr defTabSz="912787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46778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 userDrawn="1"/>
        </p:nvSpPr>
        <p:spPr bwMode="auto">
          <a:xfrm>
            <a:off x="876934" y="107990"/>
            <a:ext cx="3263387" cy="95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528" tIns="31509" rIns="94528" bIns="31509" anchor="ctr"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1400" cap="all" dirty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" name="Овал 2"/>
          <p:cNvSpPr/>
          <p:nvPr userDrawn="1"/>
        </p:nvSpPr>
        <p:spPr>
          <a:xfrm>
            <a:off x="200908" y="228937"/>
            <a:ext cx="659736" cy="69976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35" tIns="40018" rIns="80035" bIns="40018" anchor="ctr"/>
          <a:lstStyle/>
          <a:p>
            <a:pPr algn="ctr" defTabSz="912949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Freeform 9"/>
          <p:cNvSpPr>
            <a:spLocks noEditPoints="1"/>
          </p:cNvSpPr>
          <p:nvPr userDrawn="1"/>
        </p:nvSpPr>
        <p:spPr bwMode="auto">
          <a:xfrm>
            <a:off x="346158" y="377240"/>
            <a:ext cx="369235" cy="403158"/>
          </a:xfrm>
          <a:custGeom>
            <a:avLst/>
            <a:gdLst>
              <a:gd name="T0" fmla="*/ 2147483647 w 579"/>
              <a:gd name="T1" fmla="*/ 2147483647 h 594"/>
              <a:gd name="T2" fmla="*/ 0 w 579"/>
              <a:gd name="T3" fmla="*/ 2147483647 h 594"/>
              <a:gd name="T4" fmla="*/ 2147483647 w 579"/>
              <a:gd name="T5" fmla="*/ 2147483647 h 594"/>
              <a:gd name="T6" fmla="*/ 2147483647 w 579"/>
              <a:gd name="T7" fmla="*/ 2147483647 h 594"/>
              <a:gd name="T8" fmla="*/ 2147483647 w 579"/>
              <a:gd name="T9" fmla="*/ 2147483647 h 594"/>
              <a:gd name="T10" fmla="*/ 0 w 579"/>
              <a:gd name="T11" fmla="*/ 2147483647 h 594"/>
              <a:gd name="T12" fmla="*/ 2147483647 w 579"/>
              <a:gd name="T13" fmla="*/ 2147483647 h 594"/>
              <a:gd name="T14" fmla="*/ 2147483647 w 579"/>
              <a:gd name="T15" fmla="*/ 2147483647 h 594"/>
              <a:gd name="T16" fmla="*/ 2147483647 w 579"/>
              <a:gd name="T17" fmla="*/ 0 h 594"/>
              <a:gd name="T18" fmla="*/ 2147483647 w 579"/>
              <a:gd name="T19" fmla="*/ 2147483647 h 594"/>
              <a:gd name="T20" fmla="*/ 2147483647 w 579"/>
              <a:gd name="T21" fmla="*/ 2147483647 h 594"/>
              <a:gd name="T22" fmla="*/ 2147483647 w 579"/>
              <a:gd name="T23" fmla="*/ 2147483647 h 594"/>
              <a:gd name="T24" fmla="*/ 2147483647 w 579"/>
              <a:gd name="T25" fmla="*/ 2147483647 h 594"/>
              <a:gd name="T26" fmla="*/ 2147483647 w 579"/>
              <a:gd name="T27" fmla="*/ 2147483647 h 594"/>
              <a:gd name="T28" fmla="*/ 2147483647 w 579"/>
              <a:gd name="T29" fmla="*/ 2147483647 h 594"/>
              <a:gd name="T30" fmla="*/ 2147483647 w 579"/>
              <a:gd name="T31" fmla="*/ 2147483647 h 594"/>
              <a:gd name="T32" fmla="*/ 2147483647 w 579"/>
              <a:gd name="T33" fmla="*/ 2147483647 h 594"/>
              <a:gd name="T34" fmla="*/ 2147483647 w 579"/>
              <a:gd name="T35" fmla="*/ 2147483647 h 594"/>
              <a:gd name="T36" fmla="*/ 2147483647 w 579"/>
              <a:gd name="T37" fmla="*/ 2147483647 h 594"/>
              <a:gd name="T38" fmla="*/ 2147483647 w 579"/>
              <a:gd name="T39" fmla="*/ 2147483647 h 594"/>
              <a:gd name="T40" fmla="*/ 2147483647 w 579"/>
              <a:gd name="T41" fmla="*/ 2147483647 h 594"/>
              <a:gd name="T42" fmla="*/ 2147483647 w 579"/>
              <a:gd name="T43" fmla="*/ 2147483647 h 594"/>
              <a:gd name="T44" fmla="*/ 2147483647 w 579"/>
              <a:gd name="T45" fmla="*/ 2147483647 h 594"/>
              <a:gd name="T46" fmla="*/ 2147483647 w 579"/>
              <a:gd name="T47" fmla="*/ 2147483647 h 594"/>
              <a:gd name="T48" fmla="*/ 2147483647 w 579"/>
              <a:gd name="T49" fmla="*/ 2147483647 h 594"/>
              <a:gd name="T50" fmla="*/ 2147483647 w 579"/>
              <a:gd name="T51" fmla="*/ 2147483647 h 594"/>
              <a:gd name="T52" fmla="*/ 2147483647 w 579"/>
              <a:gd name="T53" fmla="*/ 2147483647 h 594"/>
              <a:gd name="T54" fmla="*/ 2147483647 w 579"/>
              <a:gd name="T55" fmla="*/ 2147483647 h 594"/>
              <a:gd name="T56" fmla="*/ 2147483647 w 579"/>
              <a:gd name="T57" fmla="*/ 2147483647 h 594"/>
              <a:gd name="T58" fmla="*/ 2147483647 w 579"/>
              <a:gd name="T59" fmla="*/ 2147483647 h 594"/>
              <a:gd name="T60" fmla="*/ 2147483647 w 579"/>
              <a:gd name="T61" fmla="*/ 2147483647 h 594"/>
              <a:gd name="T62" fmla="*/ 2147483647 w 579"/>
              <a:gd name="T63" fmla="*/ 2147483647 h 594"/>
              <a:gd name="T64" fmla="*/ 2147483647 w 579"/>
              <a:gd name="T65" fmla="*/ 2147483647 h 594"/>
              <a:gd name="T66" fmla="*/ 2147483647 w 579"/>
              <a:gd name="T67" fmla="*/ 2147483647 h 594"/>
              <a:gd name="T68" fmla="*/ 2147483647 w 579"/>
              <a:gd name="T69" fmla="*/ 2147483647 h 59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79" h="594">
                <a:moveTo>
                  <a:pt x="0" y="578"/>
                </a:moveTo>
                <a:cubicBezTo>
                  <a:pt x="198" y="594"/>
                  <a:pt x="198" y="594"/>
                  <a:pt x="198" y="594"/>
                </a:cubicBezTo>
                <a:cubicBezTo>
                  <a:pt x="198" y="142"/>
                  <a:pt x="198" y="142"/>
                  <a:pt x="198" y="142"/>
                </a:cubicBezTo>
                <a:cubicBezTo>
                  <a:pt x="0" y="142"/>
                  <a:pt x="0" y="142"/>
                  <a:pt x="0" y="142"/>
                </a:cubicBezTo>
                <a:lnTo>
                  <a:pt x="0" y="578"/>
                </a:lnTo>
                <a:close/>
                <a:moveTo>
                  <a:pt x="202" y="594"/>
                </a:moveTo>
                <a:cubicBezTo>
                  <a:pt x="291" y="559"/>
                  <a:pt x="291" y="559"/>
                  <a:pt x="291" y="559"/>
                </a:cubicBezTo>
                <a:cubicBezTo>
                  <a:pt x="291" y="142"/>
                  <a:pt x="291" y="142"/>
                  <a:pt x="291" y="142"/>
                </a:cubicBezTo>
                <a:cubicBezTo>
                  <a:pt x="202" y="142"/>
                  <a:pt x="202" y="142"/>
                  <a:pt x="202" y="142"/>
                </a:cubicBezTo>
                <a:lnTo>
                  <a:pt x="202" y="594"/>
                </a:lnTo>
                <a:close/>
                <a:moveTo>
                  <a:pt x="47" y="48"/>
                </a:moveTo>
                <a:cubicBezTo>
                  <a:pt x="0" y="137"/>
                  <a:pt x="0" y="137"/>
                  <a:pt x="0" y="137"/>
                </a:cubicBezTo>
                <a:cubicBezTo>
                  <a:pt x="198" y="137"/>
                  <a:pt x="198" y="137"/>
                  <a:pt x="198" y="137"/>
                </a:cubicBezTo>
                <a:cubicBezTo>
                  <a:pt x="241" y="48"/>
                  <a:pt x="241" y="48"/>
                  <a:pt x="241" y="48"/>
                </a:cubicBezTo>
                <a:lnTo>
                  <a:pt x="47" y="48"/>
                </a:lnTo>
                <a:close/>
                <a:moveTo>
                  <a:pt x="241" y="21"/>
                </a:moveTo>
                <a:cubicBezTo>
                  <a:pt x="241" y="10"/>
                  <a:pt x="234" y="0"/>
                  <a:pt x="226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54" y="0"/>
                  <a:pt x="47" y="10"/>
                  <a:pt x="47" y="21"/>
                </a:cubicBezTo>
                <a:cubicBezTo>
                  <a:pt x="47" y="43"/>
                  <a:pt x="47" y="43"/>
                  <a:pt x="47" y="43"/>
                </a:cubicBezTo>
                <a:cubicBezTo>
                  <a:pt x="241" y="43"/>
                  <a:pt x="241" y="43"/>
                  <a:pt x="241" y="43"/>
                </a:cubicBezTo>
                <a:lnTo>
                  <a:pt x="241" y="21"/>
                </a:lnTo>
                <a:close/>
                <a:moveTo>
                  <a:pt x="201" y="137"/>
                </a:moveTo>
                <a:cubicBezTo>
                  <a:pt x="291" y="137"/>
                  <a:pt x="291" y="137"/>
                  <a:pt x="291" y="137"/>
                </a:cubicBezTo>
                <a:cubicBezTo>
                  <a:pt x="243" y="48"/>
                  <a:pt x="243" y="48"/>
                  <a:pt x="243" y="48"/>
                </a:cubicBezTo>
                <a:lnTo>
                  <a:pt x="201" y="137"/>
                </a:lnTo>
                <a:close/>
                <a:moveTo>
                  <a:pt x="564" y="409"/>
                </a:moveTo>
                <a:cubicBezTo>
                  <a:pt x="579" y="402"/>
                  <a:pt x="579" y="402"/>
                  <a:pt x="579" y="402"/>
                </a:cubicBezTo>
                <a:cubicBezTo>
                  <a:pt x="579" y="397"/>
                  <a:pt x="579" y="391"/>
                  <a:pt x="578" y="386"/>
                </a:cubicBezTo>
                <a:cubicBezTo>
                  <a:pt x="577" y="381"/>
                  <a:pt x="576" y="376"/>
                  <a:pt x="574" y="371"/>
                </a:cubicBezTo>
                <a:cubicBezTo>
                  <a:pt x="572" y="365"/>
                  <a:pt x="572" y="365"/>
                  <a:pt x="572" y="365"/>
                </a:cubicBezTo>
                <a:cubicBezTo>
                  <a:pt x="552" y="370"/>
                  <a:pt x="532" y="370"/>
                  <a:pt x="513" y="366"/>
                </a:cubicBezTo>
                <a:cubicBezTo>
                  <a:pt x="493" y="361"/>
                  <a:pt x="478" y="355"/>
                  <a:pt x="468" y="346"/>
                </a:cubicBezTo>
                <a:cubicBezTo>
                  <a:pt x="485" y="345"/>
                  <a:pt x="500" y="343"/>
                  <a:pt x="513" y="340"/>
                </a:cubicBezTo>
                <a:cubicBezTo>
                  <a:pt x="525" y="338"/>
                  <a:pt x="536" y="334"/>
                  <a:pt x="543" y="331"/>
                </a:cubicBezTo>
                <a:cubicBezTo>
                  <a:pt x="554" y="326"/>
                  <a:pt x="554" y="326"/>
                  <a:pt x="554" y="326"/>
                </a:cubicBezTo>
                <a:cubicBezTo>
                  <a:pt x="555" y="319"/>
                  <a:pt x="555" y="311"/>
                  <a:pt x="553" y="302"/>
                </a:cubicBezTo>
                <a:cubicBezTo>
                  <a:pt x="552" y="293"/>
                  <a:pt x="551" y="285"/>
                  <a:pt x="549" y="279"/>
                </a:cubicBezTo>
                <a:cubicBezTo>
                  <a:pt x="547" y="270"/>
                  <a:pt x="547" y="270"/>
                  <a:pt x="547" y="270"/>
                </a:cubicBezTo>
                <a:cubicBezTo>
                  <a:pt x="531" y="275"/>
                  <a:pt x="516" y="277"/>
                  <a:pt x="500" y="276"/>
                </a:cubicBezTo>
                <a:cubicBezTo>
                  <a:pt x="484" y="275"/>
                  <a:pt x="472" y="273"/>
                  <a:pt x="464" y="269"/>
                </a:cubicBezTo>
                <a:cubicBezTo>
                  <a:pt x="451" y="264"/>
                  <a:pt x="451" y="264"/>
                  <a:pt x="451" y="264"/>
                </a:cubicBezTo>
                <a:cubicBezTo>
                  <a:pt x="462" y="264"/>
                  <a:pt x="475" y="262"/>
                  <a:pt x="489" y="257"/>
                </a:cubicBezTo>
                <a:cubicBezTo>
                  <a:pt x="502" y="252"/>
                  <a:pt x="513" y="247"/>
                  <a:pt x="521" y="243"/>
                </a:cubicBezTo>
                <a:cubicBezTo>
                  <a:pt x="533" y="236"/>
                  <a:pt x="533" y="236"/>
                  <a:pt x="533" y="236"/>
                </a:cubicBezTo>
                <a:cubicBezTo>
                  <a:pt x="532" y="230"/>
                  <a:pt x="531" y="224"/>
                  <a:pt x="529" y="217"/>
                </a:cubicBezTo>
                <a:cubicBezTo>
                  <a:pt x="527" y="210"/>
                  <a:pt x="525" y="205"/>
                  <a:pt x="523" y="200"/>
                </a:cubicBezTo>
                <a:cubicBezTo>
                  <a:pt x="521" y="193"/>
                  <a:pt x="521" y="193"/>
                  <a:pt x="521" y="193"/>
                </a:cubicBezTo>
                <a:cubicBezTo>
                  <a:pt x="515" y="199"/>
                  <a:pt x="504" y="203"/>
                  <a:pt x="491" y="206"/>
                </a:cubicBezTo>
                <a:cubicBezTo>
                  <a:pt x="478" y="209"/>
                  <a:pt x="466" y="210"/>
                  <a:pt x="456" y="210"/>
                </a:cubicBezTo>
                <a:cubicBezTo>
                  <a:pt x="441" y="210"/>
                  <a:pt x="441" y="210"/>
                  <a:pt x="441" y="210"/>
                </a:cubicBezTo>
                <a:cubicBezTo>
                  <a:pt x="454" y="205"/>
                  <a:pt x="466" y="199"/>
                  <a:pt x="477" y="192"/>
                </a:cubicBezTo>
                <a:cubicBezTo>
                  <a:pt x="488" y="184"/>
                  <a:pt x="496" y="178"/>
                  <a:pt x="500" y="172"/>
                </a:cubicBezTo>
                <a:cubicBezTo>
                  <a:pt x="507" y="165"/>
                  <a:pt x="507" y="165"/>
                  <a:pt x="507" y="165"/>
                </a:cubicBezTo>
                <a:cubicBezTo>
                  <a:pt x="486" y="133"/>
                  <a:pt x="465" y="110"/>
                  <a:pt x="443" y="96"/>
                </a:cubicBezTo>
                <a:cubicBezTo>
                  <a:pt x="422" y="83"/>
                  <a:pt x="403" y="78"/>
                  <a:pt x="387" y="82"/>
                </a:cubicBezTo>
                <a:cubicBezTo>
                  <a:pt x="372" y="86"/>
                  <a:pt x="358" y="95"/>
                  <a:pt x="347" y="109"/>
                </a:cubicBezTo>
                <a:cubicBezTo>
                  <a:pt x="336" y="122"/>
                  <a:pt x="329" y="139"/>
                  <a:pt x="325" y="159"/>
                </a:cubicBezTo>
                <a:cubicBezTo>
                  <a:pt x="318" y="199"/>
                  <a:pt x="321" y="260"/>
                  <a:pt x="335" y="342"/>
                </a:cubicBezTo>
                <a:cubicBezTo>
                  <a:pt x="348" y="424"/>
                  <a:pt x="369" y="490"/>
                  <a:pt x="398" y="540"/>
                </a:cubicBezTo>
                <a:cubicBezTo>
                  <a:pt x="410" y="557"/>
                  <a:pt x="423" y="568"/>
                  <a:pt x="439" y="574"/>
                </a:cubicBezTo>
                <a:cubicBezTo>
                  <a:pt x="454" y="579"/>
                  <a:pt x="469" y="578"/>
                  <a:pt x="484" y="572"/>
                </a:cubicBezTo>
                <a:cubicBezTo>
                  <a:pt x="499" y="566"/>
                  <a:pt x="513" y="556"/>
                  <a:pt x="527" y="544"/>
                </a:cubicBezTo>
                <a:cubicBezTo>
                  <a:pt x="540" y="532"/>
                  <a:pt x="552" y="516"/>
                  <a:pt x="561" y="497"/>
                </a:cubicBezTo>
                <a:cubicBezTo>
                  <a:pt x="570" y="479"/>
                  <a:pt x="576" y="459"/>
                  <a:pt x="578" y="439"/>
                </a:cubicBezTo>
                <a:cubicBezTo>
                  <a:pt x="563" y="443"/>
                  <a:pt x="547" y="444"/>
                  <a:pt x="531" y="443"/>
                </a:cubicBezTo>
                <a:cubicBezTo>
                  <a:pt x="514" y="442"/>
                  <a:pt x="502" y="440"/>
                  <a:pt x="494" y="437"/>
                </a:cubicBezTo>
                <a:cubicBezTo>
                  <a:pt x="483" y="432"/>
                  <a:pt x="483" y="432"/>
                  <a:pt x="483" y="432"/>
                </a:cubicBezTo>
                <a:cubicBezTo>
                  <a:pt x="495" y="431"/>
                  <a:pt x="509" y="428"/>
                  <a:pt x="525" y="423"/>
                </a:cubicBezTo>
                <a:cubicBezTo>
                  <a:pt x="542" y="418"/>
                  <a:pt x="555" y="413"/>
                  <a:pt x="564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035" tIns="40018" rIns="80035" bIns="40018"/>
          <a:lstStyle/>
          <a:p>
            <a:pPr defTabSz="912787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6629064"/>
            <a:ext cx="9144000" cy="22893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35" tIns="40018" rIns="80035" bIns="40018" anchor="ctr"/>
          <a:lstStyle/>
          <a:p>
            <a:pPr algn="ctr" defTabSz="912949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5963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C93C8-ABAA-41E0-B1BE-9EE4FC7D61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31323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 userDrawn="1"/>
        </p:nvSpPr>
        <p:spPr bwMode="auto">
          <a:xfrm>
            <a:off x="876934" y="107990"/>
            <a:ext cx="3263387" cy="95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528" tIns="31509" rIns="94528" bIns="31509" anchor="ctr"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1400" cap="all" dirty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" name="Овал 2"/>
          <p:cNvSpPr/>
          <p:nvPr userDrawn="1"/>
        </p:nvSpPr>
        <p:spPr>
          <a:xfrm>
            <a:off x="200908" y="228937"/>
            <a:ext cx="659736" cy="69976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35" tIns="40018" rIns="80035" bIns="40018" anchor="ctr"/>
          <a:lstStyle/>
          <a:p>
            <a:pPr algn="ctr" defTabSz="912949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Freeform 9"/>
          <p:cNvSpPr>
            <a:spLocks noEditPoints="1"/>
          </p:cNvSpPr>
          <p:nvPr userDrawn="1"/>
        </p:nvSpPr>
        <p:spPr bwMode="auto">
          <a:xfrm>
            <a:off x="346158" y="377240"/>
            <a:ext cx="369235" cy="403158"/>
          </a:xfrm>
          <a:custGeom>
            <a:avLst/>
            <a:gdLst>
              <a:gd name="T0" fmla="*/ 2147483647 w 579"/>
              <a:gd name="T1" fmla="*/ 2147483647 h 594"/>
              <a:gd name="T2" fmla="*/ 0 w 579"/>
              <a:gd name="T3" fmla="*/ 2147483647 h 594"/>
              <a:gd name="T4" fmla="*/ 2147483647 w 579"/>
              <a:gd name="T5" fmla="*/ 2147483647 h 594"/>
              <a:gd name="T6" fmla="*/ 2147483647 w 579"/>
              <a:gd name="T7" fmla="*/ 2147483647 h 594"/>
              <a:gd name="T8" fmla="*/ 2147483647 w 579"/>
              <a:gd name="T9" fmla="*/ 2147483647 h 594"/>
              <a:gd name="T10" fmla="*/ 0 w 579"/>
              <a:gd name="T11" fmla="*/ 2147483647 h 594"/>
              <a:gd name="T12" fmla="*/ 2147483647 w 579"/>
              <a:gd name="T13" fmla="*/ 2147483647 h 594"/>
              <a:gd name="T14" fmla="*/ 2147483647 w 579"/>
              <a:gd name="T15" fmla="*/ 2147483647 h 594"/>
              <a:gd name="T16" fmla="*/ 2147483647 w 579"/>
              <a:gd name="T17" fmla="*/ 0 h 594"/>
              <a:gd name="T18" fmla="*/ 2147483647 w 579"/>
              <a:gd name="T19" fmla="*/ 2147483647 h 594"/>
              <a:gd name="T20" fmla="*/ 2147483647 w 579"/>
              <a:gd name="T21" fmla="*/ 2147483647 h 594"/>
              <a:gd name="T22" fmla="*/ 2147483647 w 579"/>
              <a:gd name="T23" fmla="*/ 2147483647 h 594"/>
              <a:gd name="T24" fmla="*/ 2147483647 w 579"/>
              <a:gd name="T25" fmla="*/ 2147483647 h 594"/>
              <a:gd name="T26" fmla="*/ 2147483647 w 579"/>
              <a:gd name="T27" fmla="*/ 2147483647 h 594"/>
              <a:gd name="T28" fmla="*/ 2147483647 w 579"/>
              <a:gd name="T29" fmla="*/ 2147483647 h 594"/>
              <a:gd name="T30" fmla="*/ 2147483647 w 579"/>
              <a:gd name="T31" fmla="*/ 2147483647 h 594"/>
              <a:gd name="T32" fmla="*/ 2147483647 w 579"/>
              <a:gd name="T33" fmla="*/ 2147483647 h 594"/>
              <a:gd name="T34" fmla="*/ 2147483647 w 579"/>
              <a:gd name="T35" fmla="*/ 2147483647 h 594"/>
              <a:gd name="T36" fmla="*/ 2147483647 w 579"/>
              <a:gd name="T37" fmla="*/ 2147483647 h 594"/>
              <a:gd name="T38" fmla="*/ 2147483647 w 579"/>
              <a:gd name="T39" fmla="*/ 2147483647 h 594"/>
              <a:gd name="T40" fmla="*/ 2147483647 w 579"/>
              <a:gd name="T41" fmla="*/ 2147483647 h 594"/>
              <a:gd name="T42" fmla="*/ 2147483647 w 579"/>
              <a:gd name="T43" fmla="*/ 2147483647 h 594"/>
              <a:gd name="T44" fmla="*/ 2147483647 w 579"/>
              <a:gd name="T45" fmla="*/ 2147483647 h 594"/>
              <a:gd name="T46" fmla="*/ 2147483647 w 579"/>
              <a:gd name="T47" fmla="*/ 2147483647 h 594"/>
              <a:gd name="T48" fmla="*/ 2147483647 w 579"/>
              <a:gd name="T49" fmla="*/ 2147483647 h 594"/>
              <a:gd name="T50" fmla="*/ 2147483647 w 579"/>
              <a:gd name="T51" fmla="*/ 2147483647 h 594"/>
              <a:gd name="T52" fmla="*/ 2147483647 w 579"/>
              <a:gd name="T53" fmla="*/ 2147483647 h 594"/>
              <a:gd name="T54" fmla="*/ 2147483647 w 579"/>
              <a:gd name="T55" fmla="*/ 2147483647 h 594"/>
              <a:gd name="T56" fmla="*/ 2147483647 w 579"/>
              <a:gd name="T57" fmla="*/ 2147483647 h 594"/>
              <a:gd name="T58" fmla="*/ 2147483647 w 579"/>
              <a:gd name="T59" fmla="*/ 2147483647 h 594"/>
              <a:gd name="T60" fmla="*/ 2147483647 w 579"/>
              <a:gd name="T61" fmla="*/ 2147483647 h 594"/>
              <a:gd name="T62" fmla="*/ 2147483647 w 579"/>
              <a:gd name="T63" fmla="*/ 2147483647 h 594"/>
              <a:gd name="T64" fmla="*/ 2147483647 w 579"/>
              <a:gd name="T65" fmla="*/ 2147483647 h 594"/>
              <a:gd name="T66" fmla="*/ 2147483647 w 579"/>
              <a:gd name="T67" fmla="*/ 2147483647 h 594"/>
              <a:gd name="T68" fmla="*/ 2147483647 w 579"/>
              <a:gd name="T69" fmla="*/ 2147483647 h 59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79" h="594">
                <a:moveTo>
                  <a:pt x="0" y="578"/>
                </a:moveTo>
                <a:cubicBezTo>
                  <a:pt x="198" y="594"/>
                  <a:pt x="198" y="594"/>
                  <a:pt x="198" y="594"/>
                </a:cubicBezTo>
                <a:cubicBezTo>
                  <a:pt x="198" y="142"/>
                  <a:pt x="198" y="142"/>
                  <a:pt x="198" y="142"/>
                </a:cubicBezTo>
                <a:cubicBezTo>
                  <a:pt x="0" y="142"/>
                  <a:pt x="0" y="142"/>
                  <a:pt x="0" y="142"/>
                </a:cubicBezTo>
                <a:lnTo>
                  <a:pt x="0" y="578"/>
                </a:lnTo>
                <a:close/>
                <a:moveTo>
                  <a:pt x="202" y="594"/>
                </a:moveTo>
                <a:cubicBezTo>
                  <a:pt x="291" y="559"/>
                  <a:pt x="291" y="559"/>
                  <a:pt x="291" y="559"/>
                </a:cubicBezTo>
                <a:cubicBezTo>
                  <a:pt x="291" y="142"/>
                  <a:pt x="291" y="142"/>
                  <a:pt x="291" y="142"/>
                </a:cubicBezTo>
                <a:cubicBezTo>
                  <a:pt x="202" y="142"/>
                  <a:pt x="202" y="142"/>
                  <a:pt x="202" y="142"/>
                </a:cubicBezTo>
                <a:lnTo>
                  <a:pt x="202" y="594"/>
                </a:lnTo>
                <a:close/>
                <a:moveTo>
                  <a:pt x="47" y="48"/>
                </a:moveTo>
                <a:cubicBezTo>
                  <a:pt x="0" y="137"/>
                  <a:pt x="0" y="137"/>
                  <a:pt x="0" y="137"/>
                </a:cubicBezTo>
                <a:cubicBezTo>
                  <a:pt x="198" y="137"/>
                  <a:pt x="198" y="137"/>
                  <a:pt x="198" y="137"/>
                </a:cubicBezTo>
                <a:cubicBezTo>
                  <a:pt x="241" y="48"/>
                  <a:pt x="241" y="48"/>
                  <a:pt x="241" y="48"/>
                </a:cubicBezTo>
                <a:lnTo>
                  <a:pt x="47" y="48"/>
                </a:lnTo>
                <a:close/>
                <a:moveTo>
                  <a:pt x="241" y="21"/>
                </a:moveTo>
                <a:cubicBezTo>
                  <a:pt x="241" y="10"/>
                  <a:pt x="234" y="0"/>
                  <a:pt x="226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54" y="0"/>
                  <a:pt x="47" y="10"/>
                  <a:pt x="47" y="21"/>
                </a:cubicBezTo>
                <a:cubicBezTo>
                  <a:pt x="47" y="43"/>
                  <a:pt x="47" y="43"/>
                  <a:pt x="47" y="43"/>
                </a:cubicBezTo>
                <a:cubicBezTo>
                  <a:pt x="241" y="43"/>
                  <a:pt x="241" y="43"/>
                  <a:pt x="241" y="43"/>
                </a:cubicBezTo>
                <a:lnTo>
                  <a:pt x="241" y="21"/>
                </a:lnTo>
                <a:close/>
                <a:moveTo>
                  <a:pt x="201" y="137"/>
                </a:moveTo>
                <a:cubicBezTo>
                  <a:pt x="291" y="137"/>
                  <a:pt x="291" y="137"/>
                  <a:pt x="291" y="137"/>
                </a:cubicBezTo>
                <a:cubicBezTo>
                  <a:pt x="243" y="48"/>
                  <a:pt x="243" y="48"/>
                  <a:pt x="243" y="48"/>
                </a:cubicBezTo>
                <a:lnTo>
                  <a:pt x="201" y="137"/>
                </a:lnTo>
                <a:close/>
                <a:moveTo>
                  <a:pt x="564" y="409"/>
                </a:moveTo>
                <a:cubicBezTo>
                  <a:pt x="579" y="402"/>
                  <a:pt x="579" y="402"/>
                  <a:pt x="579" y="402"/>
                </a:cubicBezTo>
                <a:cubicBezTo>
                  <a:pt x="579" y="397"/>
                  <a:pt x="579" y="391"/>
                  <a:pt x="578" y="386"/>
                </a:cubicBezTo>
                <a:cubicBezTo>
                  <a:pt x="577" y="381"/>
                  <a:pt x="576" y="376"/>
                  <a:pt x="574" y="371"/>
                </a:cubicBezTo>
                <a:cubicBezTo>
                  <a:pt x="572" y="365"/>
                  <a:pt x="572" y="365"/>
                  <a:pt x="572" y="365"/>
                </a:cubicBezTo>
                <a:cubicBezTo>
                  <a:pt x="552" y="370"/>
                  <a:pt x="532" y="370"/>
                  <a:pt x="513" y="366"/>
                </a:cubicBezTo>
                <a:cubicBezTo>
                  <a:pt x="493" y="361"/>
                  <a:pt x="478" y="355"/>
                  <a:pt x="468" y="346"/>
                </a:cubicBezTo>
                <a:cubicBezTo>
                  <a:pt x="485" y="345"/>
                  <a:pt x="500" y="343"/>
                  <a:pt x="513" y="340"/>
                </a:cubicBezTo>
                <a:cubicBezTo>
                  <a:pt x="525" y="338"/>
                  <a:pt x="536" y="334"/>
                  <a:pt x="543" y="331"/>
                </a:cubicBezTo>
                <a:cubicBezTo>
                  <a:pt x="554" y="326"/>
                  <a:pt x="554" y="326"/>
                  <a:pt x="554" y="326"/>
                </a:cubicBezTo>
                <a:cubicBezTo>
                  <a:pt x="555" y="319"/>
                  <a:pt x="555" y="311"/>
                  <a:pt x="553" y="302"/>
                </a:cubicBezTo>
                <a:cubicBezTo>
                  <a:pt x="552" y="293"/>
                  <a:pt x="551" y="285"/>
                  <a:pt x="549" y="279"/>
                </a:cubicBezTo>
                <a:cubicBezTo>
                  <a:pt x="547" y="270"/>
                  <a:pt x="547" y="270"/>
                  <a:pt x="547" y="270"/>
                </a:cubicBezTo>
                <a:cubicBezTo>
                  <a:pt x="531" y="275"/>
                  <a:pt x="516" y="277"/>
                  <a:pt x="500" y="276"/>
                </a:cubicBezTo>
                <a:cubicBezTo>
                  <a:pt x="484" y="275"/>
                  <a:pt x="472" y="273"/>
                  <a:pt x="464" y="269"/>
                </a:cubicBezTo>
                <a:cubicBezTo>
                  <a:pt x="451" y="264"/>
                  <a:pt x="451" y="264"/>
                  <a:pt x="451" y="264"/>
                </a:cubicBezTo>
                <a:cubicBezTo>
                  <a:pt x="462" y="264"/>
                  <a:pt x="475" y="262"/>
                  <a:pt x="489" y="257"/>
                </a:cubicBezTo>
                <a:cubicBezTo>
                  <a:pt x="502" y="252"/>
                  <a:pt x="513" y="247"/>
                  <a:pt x="521" y="243"/>
                </a:cubicBezTo>
                <a:cubicBezTo>
                  <a:pt x="533" y="236"/>
                  <a:pt x="533" y="236"/>
                  <a:pt x="533" y="236"/>
                </a:cubicBezTo>
                <a:cubicBezTo>
                  <a:pt x="532" y="230"/>
                  <a:pt x="531" y="224"/>
                  <a:pt x="529" y="217"/>
                </a:cubicBezTo>
                <a:cubicBezTo>
                  <a:pt x="527" y="210"/>
                  <a:pt x="525" y="205"/>
                  <a:pt x="523" y="200"/>
                </a:cubicBezTo>
                <a:cubicBezTo>
                  <a:pt x="521" y="193"/>
                  <a:pt x="521" y="193"/>
                  <a:pt x="521" y="193"/>
                </a:cubicBezTo>
                <a:cubicBezTo>
                  <a:pt x="515" y="199"/>
                  <a:pt x="504" y="203"/>
                  <a:pt x="491" y="206"/>
                </a:cubicBezTo>
                <a:cubicBezTo>
                  <a:pt x="478" y="209"/>
                  <a:pt x="466" y="210"/>
                  <a:pt x="456" y="210"/>
                </a:cubicBezTo>
                <a:cubicBezTo>
                  <a:pt x="441" y="210"/>
                  <a:pt x="441" y="210"/>
                  <a:pt x="441" y="210"/>
                </a:cubicBezTo>
                <a:cubicBezTo>
                  <a:pt x="454" y="205"/>
                  <a:pt x="466" y="199"/>
                  <a:pt x="477" y="192"/>
                </a:cubicBezTo>
                <a:cubicBezTo>
                  <a:pt x="488" y="184"/>
                  <a:pt x="496" y="178"/>
                  <a:pt x="500" y="172"/>
                </a:cubicBezTo>
                <a:cubicBezTo>
                  <a:pt x="507" y="165"/>
                  <a:pt x="507" y="165"/>
                  <a:pt x="507" y="165"/>
                </a:cubicBezTo>
                <a:cubicBezTo>
                  <a:pt x="486" y="133"/>
                  <a:pt x="465" y="110"/>
                  <a:pt x="443" y="96"/>
                </a:cubicBezTo>
                <a:cubicBezTo>
                  <a:pt x="422" y="83"/>
                  <a:pt x="403" y="78"/>
                  <a:pt x="387" y="82"/>
                </a:cubicBezTo>
                <a:cubicBezTo>
                  <a:pt x="372" y="86"/>
                  <a:pt x="358" y="95"/>
                  <a:pt x="347" y="109"/>
                </a:cubicBezTo>
                <a:cubicBezTo>
                  <a:pt x="336" y="122"/>
                  <a:pt x="329" y="139"/>
                  <a:pt x="325" y="159"/>
                </a:cubicBezTo>
                <a:cubicBezTo>
                  <a:pt x="318" y="199"/>
                  <a:pt x="321" y="260"/>
                  <a:pt x="335" y="342"/>
                </a:cubicBezTo>
                <a:cubicBezTo>
                  <a:pt x="348" y="424"/>
                  <a:pt x="369" y="490"/>
                  <a:pt x="398" y="540"/>
                </a:cubicBezTo>
                <a:cubicBezTo>
                  <a:pt x="410" y="557"/>
                  <a:pt x="423" y="568"/>
                  <a:pt x="439" y="574"/>
                </a:cubicBezTo>
                <a:cubicBezTo>
                  <a:pt x="454" y="579"/>
                  <a:pt x="469" y="578"/>
                  <a:pt x="484" y="572"/>
                </a:cubicBezTo>
                <a:cubicBezTo>
                  <a:pt x="499" y="566"/>
                  <a:pt x="513" y="556"/>
                  <a:pt x="527" y="544"/>
                </a:cubicBezTo>
                <a:cubicBezTo>
                  <a:pt x="540" y="532"/>
                  <a:pt x="552" y="516"/>
                  <a:pt x="561" y="497"/>
                </a:cubicBezTo>
                <a:cubicBezTo>
                  <a:pt x="570" y="479"/>
                  <a:pt x="576" y="459"/>
                  <a:pt x="578" y="439"/>
                </a:cubicBezTo>
                <a:cubicBezTo>
                  <a:pt x="563" y="443"/>
                  <a:pt x="547" y="444"/>
                  <a:pt x="531" y="443"/>
                </a:cubicBezTo>
                <a:cubicBezTo>
                  <a:pt x="514" y="442"/>
                  <a:pt x="502" y="440"/>
                  <a:pt x="494" y="437"/>
                </a:cubicBezTo>
                <a:cubicBezTo>
                  <a:pt x="483" y="432"/>
                  <a:pt x="483" y="432"/>
                  <a:pt x="483" y="432"/>
                </a:cubicBezTo>
                <a:cubicBezTo>
                  <a:pt x="495" y="431"/>
                  <a:pt x="509" y="428"/>
                  <a:pt x="525" y="423"/>
                </a:cubicBezTo>
                <a:cubicBezTo>
                  <a:pt x="542" y="418"/>
                  <a:pt x="555" y="413"/>
                  <a:pt x="564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035" tIns="40018" rIns="80035" bIns="40018"/>
          <a:lstStyle/>
          <a:p>
            <a:pPr defTabSz="912787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62063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 userDrawn="1"/>
        </p:nvSpPr>
        <p:spPr bwMode="auto">
          <a:xfrm>
            <a:off x="876934" y="107990"/>
            <a:ext cx="3263387" cy="95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528" tIns="31509" rIns="94528" bIns="31509" anchor="ctr"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1400" cap="all" dirty="0">
                <a:solidFill>
                  <a:prstClr val="white">
                    <a:lumMod val="95000"/>
                  </a:prstClr>
                </a:solidFill>
                <a:cs typeface="Arial" pitchFamily="34" charset="0"/>
              </a:rP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" name="Овал 2"/>
          <p:cNvSpPr/>
          <p:nvPr userDrawn="1"/>
        </p:nvSpPr>
        <p:spPr>
          <a:xfrm>
            <a:off x="200908" y="228937"/>
            <a:ext cx="659736" cy="6997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35" tIns="40018" rIns="80035" bIns="40018" anchor="ctr"/>
          <a:lstStyle/>
          <a:p>
            <a:pPr algn="ctr" defTabSz="912949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Freeform 9"/>
          <p:cNvSpPr>
            <a:spLocks noEditPoints="1"/>
          </p:cNvSpPr>
          <p:nvPr userDrawn="1"/>
        </p:nvSpPr>
        <p:spPr bwMode="auto">
          <a:xfrm>
            <a:off x="346158" y="377240"/>
            <a:ext cx="369235" cy="403158"/>
          </a:xfrm>
          <a:custGeom>
            <a:avLst/>
            <a:gdLst>
              <a:gd name="T0" fmla="*/ 2147483647 w 579"/>
              <a:gd name="T1" fmla="*/ 2147483647 h 594"/>
              <a:gd name="T2" fmla="*/ 0 w 579"/>
              <a:gd name="T3" fmla="*/ 2147483647 h 594"/>
              <a:gd name="T4" fmla="*/ 2147483647 w 579"/>
              <a:gd name="T5" fmla="*/ 2147483647 h 594"/>
              <a:gd name="T6" fmla="*/ 2147483647 w 579"/>
              <a:gd name="T7" fmla="*/ 2147483647 h 594"/>
              <a:gd name="T8" fmla="*/ 2147483647 w 579"/>
              <a:gd name="T9" fmla="*/ 2147483647 h 594"/>
              <a:gd name="T10" fmla="*/ 0 w 579"/>
              <a:gd name="T11" fmla="*/ 2147483647 h 594"/>
              <a:gd name="T12" fmla="*/ 2147483647 w 579"/>
              <a:gd name="T13" fmla="*/ 2147483647 h 594"/>
              <a:gd name="T14" fmla="*/ 2147483647 w 579"/>
              <a:gd name="T15" fmla="*/ 2147483647 h 594"/>
              <a:gd name="T16" fmla="*/ 2147483647 w 579"/>
              <a:gd name="T17" fmla="*/ 0 h 594"/>
              <a:gd name="T18" fmla="*/ 2147483647 w 579"/>
              <a:gd name="T19" fmla="*/ 2147483647 h 594"/>
              <a:gd name="T20" fmla="*/ 2147483647 w 579"/>
              <a:gd name="T21" fmla="*/ 2147483647 h 594"/>
              <a:gd name="T22" fmla="*/ 2147483647 w 579"/>
              <a:gd name="T23" fmla="*/ 2147483647 h 594"/>
              <a:gd name="T24" fmla="*/ 2147483647 w 579"/>
              <a:gd name="T25" fmla="*/ 2147483647 h 594"/>
              <a:gd name="T26" fmla="*/ 2147483647 w 579"/>
              <a:gd name="T27" fmla="*/ 2147483647 h 594"/>
              <a:gd name="T28" fmla="*/ 2147483647 w 579"/>
              <a:gd name="T29" fmla="*/ 2147483647 h 594"/>
              <a:gd name="T30" fmla="*/ 2147483647 w 579"/>
              <a:gd name="T31" fmla="*/ 2147483647 h 594"/>
              <a:gd name="T32" fmla="*/ 2147483647 w 579"/>
              <a:gd name="T33" fmla="*/ 2147483647 h 594"/>
              <a:gd name="T34" fmla="*/ 2147483647 w 579"/>
              <a:gd name="T35" fmla="*/ 2147483647 h 594"/>
              <a:gd name="T36" fmla="*/ 2147483647 w 579"/>
              <a:gd name="T37" fmla="*/ 2147483647 h 594"/>
              <a:gd name="T38" fmla="*/ 2147483647 w 579"/>
              <a:gd name="T39" fmla="*/ 2147483647 h 594"/>
              <a:gd name="T40" fmla="*/ 2147483647 w 579"/>
              <a:gd name="T41" fmla="*/ 2147483647 h 594"/>
              <a:gd name="T42" fmla="*/ 2147483647 w 579"/>
              <a:gd name="T43" fmla="*/ 2147483647 h 594"/>
              <a:gd name="T44" fmla="*/ 2147483647 w 579"/>
              <a:gd name="T45" fmla="*/ 2147483647 h 594"/>
              <a:gd name="T46" fmla="*/ 2147483647 w 579"/>
              <a:gd name="T47" fmla="*/ 2147483647 h 594"/>
              <a:gd name="T48" fmla="*/ 2147483647 w 579"/>
              <a:gd name="T49" fmla="*/ 2147483647 h 594"/>
              <a:gd name="T50" fmla="*/ 2147483647 w 579"/>
              <a:gd name="T51" fmla="*/ 2147483647 h 594"/>
              <a:gd name="T52" fmla="*/ 2147483647 w 579"/>
              <a:gd name="T53" fmla="*/ 2147483647 h 594"/>
              <a:gd name="T54" fmla="*/ 2147483647 w 579"/>
              <a:gd name="T55" fmla="*/ 2147483647 h 594"/>
              <a:gd name="T56" fmla="*/ 2147483647 w 579"/>
              <a:gd name="T57" fmla="*/ 2147483647 h 594"/>
              <a:gd name="T58" fmla="*/ 2147483647 w 579"/>
              <a:gd name="T59" fmla="*/ 2147483647 h 594"/>
              <a:gd name="T60" fmla="*/ 2147483647 w 579"/>
              <a:gd name="T61" fmla="*/ 2147483647 h 594"/>
              <a:gd name="T62" fmla="*/ 2147483647 w 579"/>
              <a:gd name="T63" fmla="*/ 2147483647 h 594"/>
              <a:gd name="T64" fmla="*/ 2147483647 w 579"/>
              <a:gd name="T65" fmla="*/ 2147483647 h 594"/>
              <a:gd name="T66" fmla="*/ 2147483647 w 579"/>
              <a:gd name="T67" fmla="*/ 2147483647 h 594"/>
              <a:gd name="T68" fmla="*/ 2147483647 w 579"/>
              <a:gd name="T69" fmla="*/ 2147483647 h 59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79" h="594">
                <a:moveTo>
                  <a:pt x="0" y="578"/>
                </a:moveTo>
                <a:cubicBezTo>
                  <a:pt x="198" y="594"/>
                  <a:pt x="198" y="594"/>
                  <a:pt x="198" y="594"/>
                </a:cubicBezTo>
                <a:cubicBezTo>
                  <a:pt x="198" y="142"/>
                  <a:pt x="198" y="142"/>
                  <a:pt x="198" y="142"/>
                </a:cubicBezTo>
                <a:cubicBezTo>
                  <a:pt x="0" y="142"/>
                  <a:pt x="0" y="142"/>
                  <a:pt x="0" y="142"/>
                </a:cubicBezTo>
                <a:lnTo>
                  <a:pt x="0" y="578"/>
                </a:lnTo>
                <a:close/>
                <a:moveTo>
                  <a:pt x="202" y="594"/>
                </a:moveTo>
                <a:cubicBezTo>
                  <a:pt x="291" y="559"/>
                  <a:pt x="291" y="559"/>
                  <a:pt x="291" y="559"/>
                </a:cubicBezTo>
                <a:cubicBezTo>
                  <a:pt x="291" y="142"/>
                  <a:pt x="291" y="142"/>
                  <a:pt x="291" y="142"/>
                </a:cubicBezTo>
                <a:cubicBezTo>
                  <a:pt x="202" y="142"/>
                  <a:pt x="202" y="142"/>
                  <a:pt x="202" y="142"/>
                </a:cubicBezTo>
                <a:lnTo>
                  <a:pt x="202" y="594"/>
                </a:lnTo>
                <a:close/>
                <a:moveTo>
                  <a:pt x="47" y="48"/>
                </a:moveTo>
                <a:cubicBezTo>
                  <a:pt x="0" y="137"/>
                  <a:pt x="0" y="137"/>
                  <a:pt x="0" y="137"/>
                </a:cubicBezTo>
                <a:cubicBezTo>
                  <a:pt x="198" y="137"/>
                  <a:pt x="198" y="137"/>
                  <a:pt x="198" y="137"/>
                </a:cubicBezTo>
                <a:cubicBezTo>
                  <a:pt x="241" y="48"/>
                  <a:pt x="241" y="48"/>
                  <a:pt x="241" y="48"/>
                </a:cubicBezTo>
                <a:lnTo>
                  <a:pt x="47" y="48"/>
                </a:lnTo>
                <a:close/>
                <a:moveTo>
                  <a:pt x="241" y="21"/>
                </a:moveTo>
                <a:cubicBezTo>
                  <a:pt x="241" y="10"/>
                  <a:pt x="234" y="0"/>
                  <a:pt x="226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54" y="0"/>
                  <a:pt x="47" y="10"/>
                  <a:pt x="47" y="21"/>
                </a:cubicBezTo>
                <a:cubicBezTo>
                  <a:pt x="47" y="43"/>
                  <a:pt x="47" y="43"/>
                  <a:pt x="47" y="43"/>
                </a:cubicBezTo>
                <a:cubicBezTo>
                  <a:pt x="241" y="43"/>
                  <a:pt x="241" y="43"/>
                  <a:pt x="241" y="43"/>
                </a:cubicBezTo>
                <a:lnTo>
                  <a:pt x="241" y="21"/>
                </a:lnTo>
                <a:close/>
                <a:moveTo>
                  <a:pt x="201" y="137"/>
                </a:moveTo>
                <a:cubicBezTo>
                  <a:pt x="291" y="137"/>
                  <a:pt x="291" y="137"/>
                  <a:pt x="291" y="137"/>
                </a:cubicBezTo>
                <a:cubicBezTo>
                  <a:pt x="243" y="48"/>
                  <a:pt x="243" y="48"/>
                  <a:pt x="243" y="48"/>
                </a:cubicBezTo>
                <a:lnTo>
                  <a:pt x="201" y="137"/>
                </a:lnTo>
                <a:close/>
                <a:moveTo>
                  <a:pt x="564" y="409"/>
                </a:moveTo>
                <a:cubicBezTo>
                  <a:pt x="579" y="402"/>
                  <a:pt x="579" y="402"/>
                  <a:pt x="579" y="402"/>
                </a:cubicBezTo>
                <a:cubicBezTo>
                  <a:pt x="579" y="397"/>
                  <a:pt x="579" y="391"/>
                  <a:pt x="578" y="386"/>
                </a:cubicBezTo>
                <a:cubicBezTo>
                  <a:pt x="577" y="381"/>
                  <a:pt x="576" y="376"/>
                  <a:pt x="574" y="371"/>
                </a:cubicBezTo>
                <a:cubicBezTo>
                  <a:pt x="572" y="365"/>
                  <a:pt x="572" y="365"/>
                  <a:pt x="572" y="365"/>
                </a:cubicBezTo>
                <a:cubicBezTo>
                  <a:pt x="552" y="370"/>
                  <a:pt x="532" y="370"/>
                  <a:pt x="513" y="366"/>
                </a:cubicBezTo>
                <a:cubicBezTo>
                  <a:pt x="493" y="361"/>
                  <a:pt x="478" y="355"/>
                  <a:pt x="468" y="346"/>
                </a:cubicBezTo>
                <a:cubicBezTo>
                  <a:pt x="485" y="345"/>
                  <a:pt x="500" y="343"/>
                  <a:pt x="513" y="340"/>
                </a:cubicBezTo>
                <a:cubicBezTo>
                  <a:pt x="525" y="338"/>
                  <a:pt x="536" y="334"/>
                  <a:pt x="543" y="331"/>
                </a:cubicBezTo>
                <a:cubicBezTo>
                  <a:pt x="554" y="326"/>
                  <a:pt x="554" y="326"/>
                  <a:pt x="554" y="326"/>
                </a:cubicBezTo>
                <a:cubicBezTo>
                  <a:pt x="555" y="319"/>
                  <a:pt x="555" y="311"/>
                  <a:pt x="553" y="302"/>
                </a:cubicBezTo>
                <a:cubicBezTo>
                  <a:pt x="552" y="293"/>
                  <a:pt x="551" y="285"/>
                  <a:pt x="549" y="279"/>
                </a:cubicBezTo>
                <a:cubicBezTo>
                  <a:pt x="547" y="270"/>
                  <a:pt x="547" y="270"/>
                  <a:pt x="547" y="270"/>
                </a:cubicBezTo>
                <a:cubicBezTo>
                  <a:pt x="531" y="275"/>
                  <a:pt x="516" y="277"/>
                  <a:pt x="500" y="276"/>
                </a:cubicBezTo>
                <a:cubicBezTo>
                  <a:pt x="484" y="275"/>
                  <a:pt x="472" y="273"/>
                  <a:pt x="464" y="269"/>
                </a:cubicBezTo>
                <a:cubicBezTo>
                  <a:pt x="451" y="264"/>
                  <a:pt x="451" y="264"/>
                  <a:pt x="451" y="264"/>
                </a:cubicBezTo>
                <a:cubicBezTo>
                  <a:pt x="462" y="264"/>
                  <a:pt x="475" y="262"/>
                  <a:pt x="489" y="257"/>
                </a:cubicBezTo>
                <a:cubicBezTo>
                  <a:pt x="502" y="252"/>
                  <a:pt x="513" y="247"/>
                  <a:pt x="521" y="243"/>
                </a:cubicBezTo>
                <a:cubicBezTo>
                  <a:pt x="533" y="236"/>
                  <a:pt x="533" y="236"/>
                  <a:pt x="533" y="236"/>
                </a:cubicBezTo>
                <a:cubicBezTo>
                  <a:pt x="532" y="230"/>
                  <a:pt x="531" y="224"/>
                  <a:pt x="529" y="217"/>
                </a:cubicBezTo>
                <a:cubicBezTo>
                  <a:pt x="527" y="210"/>
                  <a:pt x="525" y="205"/>
                  <a:pt x="523" y="200"/>
                </a:cubicBezTo>
                <a:cubicBezTo>
                  <a:pt x="521" y="193"/>
                  <a:pt x="521" y="193"/>
                  <a:pt x="521" y="193"/>
                </a:cubicBezTo>
                <a:cubicBezTo>
                  <a:pt x="515" y="199"/>
                  <a:pt x="504" y="203"/>
                  <a:pt x="491" y="206"/>
                </a:cubicBezTo>
                <a:cubicBezTo>
                  <a:pt x="478" y="209"/>
                  <a:pt x="466" y="210"/>
                  <a:pt x="456" y="210"/>
                </a:cubicBezTo>
                <a:cubicBezTo>
                  <a:pt x="441" y="210"/>
                  <a:pt x="441" y="210"/>
                  <a:pt x="441" y="210"/>
                </a:cubicBezTo>
                <a:cubicBezTo>
                  <a:pt x="454" y="205"/>
                  <a:pt x="466" y="199"/>
                  <a:pt x="477" y="192"/>
                </a:cubicBezTo>
                <a:cubicBezTo>
                  <a:pt x="488" y="184"/>
                  <a:pt x="496" y="178"/>
                  <a:pt x="500" y="172"/>
                </a:cubicBezTo>
                <a:cubicBezTo>
                  <a:pt x="507" y="165"/>
                  <a:pt x="507" y="165"/>
                  <a:pt x="507" y="165"/>
                </a:cubicBezTo>
                <a:cubicBezTo>
                  <a:pt x="486" y="133"/>
                  <a:pt x="465" y="110"/>
                  <a:pt x="443" y="96"/>
                </a:cubicBezTo>
                <a:cubicBezTo>
                  <a:pt x="422" y="83"/>
                  <a:pt x="403" y="78"/>
                  <a:pt x="387" y="82"/>
                </a:cubicBezTo>
                <a:cubicBezTo>
                  <a:pt x="372" y="86"/>
                  <a:pt x="358" y="95"/>
                  <a:pt x="347" y="109"/>
                </a:cubicBezTo>
                <a:cubicBezTo>
                  <a:pt x="336" y="122"/>
                  <a:pt x="329" y="139"/>
                  <a:pt x="325" y="159"/>
                </a:cubicBezTo>
                <a:cubicBezTo>
                  <a:pt x="318" y="199"/>
                  <a:pt x="321" y="260"/>
                  <a:pt x="335" y="342"/>
                </a:cubicBezTo>
                <a:cubicBezTo>
                  <a:pt x="348" y="424"/>
                  <a:pt x="369" y="490"/>
                  <a:pt x="398" y="540"/>
                </a:cubicBezTo>
                <a:cubicBezTo>
                  <a:pt x="410" y="557"/>
                  <a:pt x="423" y="568"/>
                  <a:pt x="439" y="574"/>
                </a:cubicBezTo>
                <a:cubicBezTo>
                  <a:pt x="454" y="579"/>
                  <a:pt x="469" y="578"/>
                  <a:pt x="484" y="572"/>
                </a:cubicBezTo>
                <a:cubicBezTo>
                  <a:pt x="499" y="566"/>
                  <a:pt x="513" y="556"/>
                  <a:pt x="527" y="544"/>
                </a:cubicBezTo>
                <a:cubicBezTo>
                  <a:pt x="540" y="532"/>
                  <a:pt x="552" y="516"/>
                  <a:pt x="561" y="497"/>
                </a:cubicBezTo>
                <a:cubicBezTo>
                  <a:pt x="570" y="479"/>
                  <a:pt x="576" y="459"/>
                  <a:pt x="578" y="439"/>
                </a:cubicBezTo>
                <a:cubicBezTo>
                  <a:pt x="563" y="443"/>
                  <a:pt x="547" y="444"/>
                  <a:pt x="531" y="443"/>
                </a:cubicBezTo>
                <a:cubicBezTo>
                  <a:pt x="514" y="442"/>
                  <a:pt x="502" y="440"/>
                  <a:pt x="494" y="437"/>
                </a:cubicBezTo>
                <a:cubicBezTo>
                  <a:pt x="483" y="432"/>
                  <a:pt x="483" y="432"/>
                  <a:pt x="483" y="432"/>
                </a:cubicBezTo>
                <a:cubicBezTo>
                  <a:pt x="495" y="431"/>
                  <a:pt x="509" y="428"/>
                  <a:pt x="525" y="423"/>
                </a:cubicBezTo>
                <a:cubicBezTo>
                  <a:pt x="542" y="418"/>
                  <a:pt x="555" y="413"/>
                  <a:pt x="564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035" tIns="40018" rIns="80035" bIns="40018"/>
          <a:lstStyle/>
          <a:p>
            <a:pPr defTabSz="912787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01151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17151-D429-4D58-82E0-57D07086A2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A5677-B2BC-46B5-9477-14F05DFBD9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75184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8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3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7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74DE1-1467-404F-BF76-BF3E240E64A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863EA-4DB3-41ED-BA08-6ED54A7BAC0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53636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4C667-6F86-468F-A528-5D725AFA2D6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9FDDA-4519-4454-B2E6-3998D11FD1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79059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74" indent="0">
              <a:buNone/>
              <a:defRPr sz="2000" b="1"/>
            </a:lvl2pPr>
            <a:lvl3pPr marL="912949" indent="0">
              <a:buNone/>
              <a:defRPr sz="1800" b="1"/>
            </a:lvl3pPr>
            <a:lvl4pPr marL="1369423" indent="0">
              <a:buNone/>
              <a:defRPr sz="1600" b="1"/>
            </a:lvl4pPr>
            <a:lvl5pPr marL="1825899" indent="0">
              <a:buNone/>
              <a:defRPr sz="1600" b="1"/>
            </a:lvl5pPr>
            <a:lvl6pPr marL="2282371" indent="0">
              <a:buNone/>
              <a:defRPr sz="1600" b="1"/>
            </a:lvl6pPr>
            <a:lvl7pPr marL="2738848" indent="0">
              <a:buNone/>
              <a:defRPr sz="1600" b="1"/>
            </a:lvl7pPr>
            <a:lvl8pPr marL="3195322" indent="0">
              <a:buNone/>
              <a:defRPr sz="1600" b="1"/>
            </a:lvl8pPr>
            <a:lvl9pPr marL="365179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74" indent="0">
              <a:buNone/>
              <a:defRPr sz="2000" b="1"/>
            </a:lvl2pPr>
            <a:lvl3pPr marL="912949" indent="0">
              <a:buNone/>
              <a:defRPr sz="1800" b="1"/>
            </a:lvl3pPr>
            <a:lvl4pPr marL="1369423" indent="0">
              <a:buNone/>
              <a:defRPr sz="1600" b="1"/>
            </a:lvl4pPr>
            <a:lvl5pPr marL="1825899" indent="0">
              <a:buNone/>
              <a:defRPr sz="1600" b="1"/>
            </a:lvl5pPr>
            <a:lvl6pPr marL="2282371" indent="0">
              <a:buNone/>
              <a:defRPr sz="1600" b="1"/>
            </a:lvl6pPr>
            <a:lvl7pPr marL="2738848" indent="0">
              <a:buNone/>
              <a:defRPr sz="1600" b="1"/>
            </a:lvl7pPr>
            <a:lvl8pPr marL="3195322" indent="0">
              <a:buNone/>
              <a:defRPr sz="1600" b="1"/>
            </a:lvl8pPr>
            <a:lvl9pPr marL="365179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D4D00-ABF2-4D46-8A03-1331DF52E1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D441E-1679-4295-AEC1-237EB877C80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26446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A7B6F-1E07-459E-BAF3-95BCEC08A2E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E4191-414E-42B6-9928-72EE76E7D4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92273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24E04-4559-4F90-B21C-95031D43DB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E9B70-021E-4557-96DE-230194FCFF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69357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9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74" indent="0">
              <a:buNone/>
              <a:defRPr sz="1200"/>
            </a:lvl2pPr>
            <a:lvl3pPr marL="912949" indent="0">
              <a:buNone/>
              <a:defRPr sz="1000"/>
            </a:lvl3pPr>
            <a:lvl4pPr marL="1369423" indent="0">
              <a:buNone/>
              <a:defRPr sz="900"/>
            </a:lvl4pPr>
            <a:lvl5pPr marL="1825899" indent="0">
              <a:buNone/>
              <a:defRPr sz="900"/>
            </a:lvl5pPr>
            <a:lvl6pPr marL="2282371" indent="0">
              <a:buNone/>
              <a:defRPr sz="900"/>
            </a:lvl6pPr>
            <a:lvl7pPr marL="2738848" indent="0">
              <a:buNone/>
              <a:defRPr sz="900"/>
            </a:lvl7pPr>
            <a:lvl8pPr marL="3195322" indent="0">
              <a:buNone/>
              <a:defRPr sz="900"/>
            </a:lvl8pPr>
            <a:lvl9pPr marL="365179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C504A-A51B-4B44-8816-1F7A2BB11F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836E8-9C9D-4510-B557-684F297AA5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62728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474" indent="0">
              <a:buNone/>
              <a:defRPr sz="2800"/>
            </a:lvl2pPr>
            <a:lvl3pPr marL="912949" indent="0">
              <a:buNone/>
              <a:defRPr sz="2400"/>
            </a:lvl3pPr>
            <a:lvl4pPr marL="1369423" indent="0">
              <a:buNone/>
              <a:defRPr sz="2000"/>
            </a:lvl4pPr>
            <a:lvl5pPr marL="1825899" indent="0">
              <a:buNone/>
              <a:defRPr sz="2000"/>
            </a:lvl5pPr>
            <a:lvl6pPr marL="2282371" indent="0">
              <a:buNone/>
              <a:defRPr sz="2000"/>
            </a:lvl6pPr>
            <a:lvl7pPr marL="2738848" indent="0">
              <a:buNone/>
              <a:defRPr sz="2000"/>
            </a:lvl7pPr>
            <a:lvl8pPr marL="3195322" indent="0">
              <a:buNone/>
              <a:defRPr sz="2000"/>
            </a:lvl8pPr>
            <a:lvl9pPr marL="3651794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74" indent="0">
              <a:buNone/>
              <a:defRPr sz="1200"/>
            </a:lvl2pPr>
            <a:lvl3pPr marL="912949" indent="0">
              <a:buNone/>
              <a:defRPr sz="1000"/>
            </a:lvl3pPr>
            <a:lvl4pPr marL="1369423" indent="0">
              <a:buNone/>
              <a:defRPr sz="900"/>
            </a:lvl4pPr>
            <a:lvl5pPr marL="1825899" indent="0">
              <a:buNone/>
              <a:defRPr sz="900"/>
            </a:lvl5pPr>
            <a:lvl6pPr marL="2282371" indent="0">
              <a:buNone/>
              <a:defRPr sz="900"/>
            </a:lvl6pPr>
            <a:lvl7pPr marL="2738848" indent="0">
              <a:buNone/>
              <a:defRPr sz="900"/>
            </a:lvl7pPr>
            <a:lvl8pPr marL="3195322" indent="0">
              <a:buNone/>
              <a:defRPr sz="900"/>
            </a:lvl8pPr>
            <a:lvl9pPr marL="365179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13808-4562-4B7D-8CB4-EEE3A322A89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15E0-2267-483D-B974-81146CA66E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666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5" indent="0">
              <a:buNone/>
              <a:defRPr sz="2000" b="1"/>
            </a:lvl2pPr>
            <a:lvl3pPr marL="913110" indent="0">
              <a:buNone/>
              <a:defRPr sz="1800" b="1"/>
            </a:lvl3pPr>
            <a:lvl4pPr marL="1369664" indent="0">
              <a:buNone/>
              <a:defRPr sz="1600" b="1"/>
            </a:lvl4pPr>
            <a:lvl5pPr marL="1826221" indent="0">
              <a:buNone/>
              <a:defRPr sz="1600" b="1"/>
            </a:lvl5pPr>
            <a:lvl6pPr marL="2282774" indent="0">
              <a:buNone/>
              <a:defRPr sz="1600" b="1"/>
            </a:lvl6pPr>
            <a:lvl7pPr marL="2739331" indent="0">
              <a:buNone/>
              <a:defRPr sz="1600" b="1"/>
            </a:lvl7pPr>
            <a:lvl8pPr marL="3195886" indent="0">
              <a:buNone/>
              <a:defRPr sz="1600" b="1"/>
            </a:lvl8pPr>
            <a:lvl9pPr marL="365243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5" indent="0">
              <a:buNone/>
              <a:defRPr sz="2000" b="1"/>
            </a:lvl2pPr>
            <a:lvl3pPr marL="913110" indent="0">
              <a:buNone/>
              <a:defRPr sz="1800" b="1"/>
            </a:lvl3pPr>
            <a:lvl4pPr marL="1369664" indent="0">
              <a:buNone/>
              <a:defRPr sz="1600" b="1"/>
            </a:lvl4pPr>
            <a:lvl5pPr marL="1826221" indent="0">
              <a:buNone/>
              <a:defRPr sz="1600" b="1"/>
            </a:lvl5pPr>
            <a:lvl6pPr marL="2282774" indent="0">
              <a:buNone/>
              <a:defRPr sz="1600" b="1"/>
            </a:lvl6pPr>
            <a:lvl7pPr marL="2739331" indent="0">
              <a:buNone/>
              <a:defRPr sz="1600" b="1"/>
            </a:lvl7pPr>
            <a:lvl8pPr marL="3195886" indent="0">
              <a:buNone/>
              <a:defRPr sz="1600" b="1"/>
            </a:lvl8pPr>
            <a:lvl9pPr marL="365243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C93C8-ABAA-41E0-B1BE-9EE4FC7D61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65275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E8E73-FA08-4573-B097-3743A1EDA6E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27A5E-1F2E-483F-BA22-2B32312803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63822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576F6-71C6-46BE-9F49-B7DA89EB075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F510D-B0E4-41AC-9FA7-50654432B3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4776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3575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C93C8-ABAA-41E0-B1BE-9EE4FC7D61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9824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55" indent="0">
              <a:buNone/>
              <a:defRPr sz="1200"/>
            </a:lvl2pPr>
            <a:lvl3pPr marL="913110" indent="0">
              <a:buNone/>
              <a:defRPr sz="1000"/>
            </a:lvl3pPr>
            <a:lvl4pPr marL="1369664" indent="0">
              <a:buNone/>
              <a:defRPr sz="900"/>
            </a:lvl4pPr>
            <a:lvl5pPr marL="1826221" indent="0">
              <a:buNone/>
              <a:defRPr sz="900"/>
            </a:lvl5pPr>
            <a:lvl6pPr marL="2282774" indent="0">
              <a:buNone/>
              <a:defRPr sz="900"/>
            </a:lvl6pPr>
            <a:lvl7pPr marL="2739331" indent="0">
              <a:buNone/>
              <a:defRPr sz="900"/>
            </a:lvl7pPr>
            <a:lvl8pPr marL="3195886" indent="0">
              <a:buNone/>
              <a:defRPr sz="900"/>
            </a:lvl8pPr>
            <a:lvl9pPr marL="365243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C93C8-ABAA-41E0-B1BE-9EE4FC7D61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8740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55" indent="0">
              <a:buNone/>
              <a:defRPr sz="2800"/>
            </a:lvl2pPr>
            <a:lvl3pPr marL="913110" indent="0">
              <a:buNone/>
              <a:defRPr sz="2400"/>
            </a:lvl3pPr>
            <a:lvl4pPr marL="1369664" indent="0">
              <a:buNone/>
              <a:defRPr sz="2000"/>
            </a:lvl4pPr>
            <a:lvl5pPr marL="1826221" indent="0">
              <a:buNone/>
              <a:defRPr sz="2000"/>
            </a:lvl5pPr>
            <a:lvl6pPr marL="2282774" indent="0">
              <a:buNone/>
              <a:defRPr sz="2000"/>
            </a:lvl6pPr>
            <a:lvl7pPr marL="2739331" indent="0">
              <a:buNone/>
              <a:defRPr sz="2000"/>
            </a:lvl7pPr>
            <a:lvl8pPr marL="3195886" indent="0">
              <a:buNone/>
              <a:defRPr sz="2000"/>
            </a:lvl8pPr>
            <a:lvl9pPr marL="365243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55" indent="0">
              <a:buNone/>
              <a:defRPr sz="1200"/>
            </a:lvl2pPr>
            <a:lvl3pPr marL="913110" indent="0">
              <a:buNone/>
              <a:defRPr sz="1000"/>
            </a:lvl3pPr>
            <a:lvl4pPr marL="1369664" indent="0">
              <a:buNone/>
              <a:defRPr sz="900"/>
            </a:lvl4pPr>
            <a:lvl5pPr marL="1826221" indent="0">
              <a:buNone/>
              <a:defRPr sz="900"/>
            </a:lvl5pPr>
            <a:lvl6pPr marL="2282774" indent="0">
              <a:buNone/>
              <a:defRPr sz="900"/>
            </a:lvl6pPr>
            <a:lvl7pPr marL="2739331" indent="0">
              <a:buNone/>
              <a:defRPr sz="900"/>
            </a:lvl7pPr>
            <a:lvl8pPr marL="3195886" indent="0">
              <a:buNone/>
              <a:defRPr sz="900"/>
            </a:lvl8pPr>
            <a:lvl9pPr marL="365243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C93C8-ABAA-41E0-B1BE-9EE4FC7D61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7516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312" tIns="45656" rIns="91312" bIns="45656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312" tIns="45656" rIns="91312" bIns="4565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6356358"/>
            <a:ext cx="2133600" cy="365125"/>
          </a:xfrm>
          <a:prstGeom prst="rect">
            <a:avLst/>
          </a:prstGeom>
        </p:spPr>
        <p:txBody>
          <a:bodyPr vert="horz" lIns="91312" tIns="45656" rIns="91312" bIns="4565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10"/>
            <a:fld id="{EA3C93C8-ABAA-41E0-B1BE-9EE4FC7D616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110"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3" y="6356358"/>
            <a:ext cx="2895600" cy="365125"/>
          </a:xfrm>
          <a:prstGeom prst="rect">
            <a:avLst/>
          </a:prstGeom>
        </p:spPr>
        <p:txBody>
          <a:bodyPr vert="horz" lIns="91312" tIns="45656" rIns="91312" bIns="4565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1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312" tIns="45656" rIns="91312" bIns="4565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10"/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11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303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  <p:sldLayoutId id="2147484303" r:id="rId12"/>
    <p:sldLayoutId id="2147484304" r:id="rId13"/>
    <p:sldLayoutId id="2147484305" r:id="rId14"/>
    <p:sldLayoutId id="2147484306" r:id="rId15"/>
    <p:sldLayoutId id="2147484307" r:id="rId16"/>
    <p:sldLayoutId id="2147484308" r:id="rId17"/>
    <p:sldLayoutId id="2147484309" r:id="rId18"/>
    <p:sldLayoutId id="2147484310" r:id="rId19"/>
    <p:sldLayoutId id="2147484311" r:id="rId20"/>
    <p:sldLayoutId id="2147484312" r:id="rId21"/>
  </p:sldLayoutIdLst>
  <p:txStyles>
    <p:titleStyle>
      <a:lvl1pPr algn="ctr" defTabSz="9131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15" indent="-342415" algn="l" defTabSz="9131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02" indent="-285350" algn="l" defTabSz="9131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88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43" indent="-228277" algn="l" defTabSz="9131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98" indent="-228277" algn="l" defTabSz="9131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52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607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64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18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5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10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64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21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74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31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86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39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312" tIns="45656" rIns="91312" bIns="45656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312" tIns="45656" rIns="91312" bIns="4565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6356358"/>
            <a:ext cx="2133600" cy="365125"/>
          </a:xfrm>
          <a:prstGeom prst="rect">
            <a:avLst/>
          </a:prstGeom>
        </p:spPr>
        <p:txBody>
          <a:bodyPr vert="horz" lIns="91312" tIns="45656" rIns="91312" bIns="4565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10"/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110"/>
              <a:t>20.12.2017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3" y="6356358"/>
            <a:ext cx="2895600" cy="365125"/>
          </a:xfrm>
          <a:prstGeom prst="rect">
            <a:avLst/>
          </a:prstGeom>
        </p:spPr>
        <p:txBody>
          <a:bodyPr vert="horz" lIns="91312" tIns="45656" rIns="91312" bIns="4565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1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312" tIns="45656" rIns="91312" bIns="4565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1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11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0412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  <p:sldLayoutId id="2147484405" r:id="rId12"/>
    <p:sldLayoutId id="2147484406" r:id="rId13"/>
  </p:sldLayoutIdLst>
  <p:txStyles>
    <p:titleStyle>
      <a:lvl1pPr algn="ctr" defTabSz="9131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15" indent="-342415" algn="l" defTabSz="9131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02" indent="-285350" algn="l" defTabSz="9131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88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43" indent="-228277" algn="l" defTabSz="9131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98" indent="-228277" algn="l" defTabSz="9131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52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607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64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18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5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10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64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21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74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31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86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39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472" y="275012"/>
            <a:ext cx="8229057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6" tIns="45648" rIns="91296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472" y="1599673"/>
            <a:ext cx="8229057" cy="45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6" tIns="45648" rIns="91296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472" y="6356933"/>
            <a:ext cx="2133962" cy="364281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l" defTabSz="912949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D25504-73CC-41AF-817A-93D0002FAD1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20.12.2017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3567" y="6356933"/>
            <a:ext cx="2896867" cy="364281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ctr" defTabSz="912949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2567" y="6356933"/>
            <a:ext cx="2133962" cy="364281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r" defTabSz="912949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EB2970-D293-4C59-9826-9BD12E0A7C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136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0" r:id="rId1"/>
    <p:sldLayoutId id="2147484771" r:id="rId2"/>
    <p:sldLayoutId id="2147484772" r:id="rId3"/>
    <p:sldLayoutId id="2147484773" r:id="rId4"/>
    <p:sldLayoutId id="2147484774" r:id="rId5"/>
    <p:sldLayoutId id="2147484775" r:id="rId6"/>
    <p:sldLayoutId id="2147484776" r:id="rId7"/>
    <p:sldLayoutId id="2147484777" r:id="rId8"/>
    <p:sldLayoutId id="2147484778" r:id="rId9"/>
    <p:sldLayoutId id="2147484779" r:id="rId10"/>
    <p:sldLayoutId id="2147484780" r:id="rId11"/>
    <p:sldLayoutId id="2147484781" r:id="rId12"/>
    <p:sldLayoutId id="2147484782" r:id="rId13"/>
    <p:sldLayoutId id="2147484783" r:id="rId14"/>
    <p:sldLayoutId id="2147484784" r:id="rId15"/>
    <p:sldLayoutId id="2147484785" r:id="rId16"/>
    <p:sldLayoutId id="2147484786" r:id="rId17"/>
  </p:sldLayoutIdLst>
  <p:txStyles>
    <p:titleStyle>
      <a:lvl1pPr algn="ctr" defTabSz="912787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78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78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78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78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00736" algn="ctr" defTabSz="91278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801472" algn="ctr" defTabSz="91278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202207" algn="ctr" defTabSz="91278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602943" algn="ctr" defTabSz="91278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295" indent="-342295" algn="l" defTabSz="91278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40" indent="-285246" algn="l" defTabSz="91278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84" indent="-228197" algn="l" defTabSz="91278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77" indent="-228197" algn="l" defTabSz="91278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71" indent="-228197" algn="l" defTabSz="91278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09" indent="-228237" algn="l" defTabSz="912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083" indent="-228237" algn="l" defTabSz="912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560" indent="-228237" algn="l" defTabSz="912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033" indent="-228237" algn="l" defTabSz="912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74" algn="l" defTabSz="912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49" algn="l" defTabSz="912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23" algn="l" defTabSz="912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99" algn="l" defTabSz="912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71" algn="l" defTabSz="912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48" algn="l" defTabSz="912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2" algn="l" defTabSz="912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794" algn="l" defTabSz="912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www.prosv.ru/" TargetMode="External"/><Relationship Id="rId1" Type="http://schemas.openxmlformats.org/officeDocument/2006/relationships/slideLayout" Target="../slideLayouts/slideLayout2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www.prosv.ru/" TargetMode="External"/><Relationship Id="rId1" Type="http://schemas.openxmlformats.org/officeDocument/2006/relationships/slideLayout" Target="../slideLayouts/slideLayout2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abirint.ru/" TargetMode="External"/><Relationship Id="rId1" Type="http://schemas.openxmlformats.org/officeDocument/2006/relationships/slideLayout" Target="../slideLayouts/slideLayout2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mailto:anarushevich@yandex.ru" TargetMode="Externa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428992" y="1857364"/>
            <a:ext cx="5357849" cy="2357454"/>
          </a:xfrm>
          <a:prstGeom prst="rect">
            <a:avLst/>
          </a:prstGeom>
          <a:effectLst>
            <a:softEdge rad="3175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lIns="80119" tIns="40060" rIns="80119" bIns="40060"/>
          <a:lstStyle/>
          <a:p>
            <a:pPr defTabSz="914018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1F497D"/>
                </a:solidFill>
                <a:latin typeface="Trebuchet MS" pitchFamily="34" charset="0"/>
                <a:cs typeface="Tahoma" pitchFamily="34" charset="0"/>
              </a:rPr>
              <a:t>Нарушевич Андрей Георгиевич</a:t>
            </a:r>
            <a:endParaRPr lang="ru-RU" sz="4200" b="1" dirty="0">
              <a:solidFill>
                <a:srgbClr val="1F497D"/>
              </a:solidFill>
              <a:latin typeface="Trebuchet MS" pitchFamily="34" charset="0"/>
              <a:cs typeface="Tahoma" pitchFamily="34" charset="0"/>
            </a:endParaRPr>
          </a:p>
          <a:p>
            <a:pPr algn="ctr" defTabSz="914018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dirty="0">
                <a:solidFill>
                  <a:srgbClr val="1F497D"/>
                </a:solidFill>
                <a:latin typeface="Trebuchet MS" pitchFamily="34" charset="0"/>
                <a:cs typeface="Tahoma" pitchFamily="34" charset="0"/>
              </a:rPr>
              <a:t> </a:t>
            </a:r>
            <a:r>
              <a:rPr lang="ru-RU" sz="2000" dirty="0">
                <a:solidFill>
                  <a:srgbClr val="1F497D"/>
                </a:solidFill>
                <a:latin typeface="Trebuchet MS" pitchFamily="34" charset="0"/>
                <a:cs typeface="Tahoma" pitchFamily="34" charset="0"/>
              </a:rPr>
              <a:t>Подготовка к итоговому собеседованию </a:t>
            </a:r>
            <a:r>
              <a:rPr lang="ru-RU" sz="2000" dirty="0" smtClean="0">
                <a:solidFill>
                  <a:srgbClr val="1F497D"/>
                </a:solidFill>
                <a:latin typeface="Trebuchet MS" pitchFamily="34" charset="0"/>
                <a:cs typeface="Tahoma" pitchFamily="34" charset="0"/>
              </a:rPr>
              <a:t>      в </a:t>
            </a:r>
            <a:r>
              <a:rPr lang="ru-RU" sz="2000" dirty="0">
                <a:solidFill>
                  <a:srgbClr val="1F497D"/>
                </a:solidFill>
                <a:latin typeface="Trebuchet MS" pitchFamily="34" charset="0"/>
                <a:cs typeface="Tahoma" pitchFamily="34" charset="0"/>
              </a:rPr>
              <a:t>9 </a:t>
            </a:r>
            <a:r>
              <a:rPr lang="ru-RU" sz="2000" dirty="0" smtClean="0">
                <a:solidFill>
                  <a:srgbClr val="1F497D"/>
                </a:solidFill>
                <a:latin typeface="Trebuchet MS" pitchFamily="34" charset="0"/>
                <a:cs typeface="Tahoma" pitchFamily="34" charset="0"/>
              </a:rPr>
              <a:t>классе с использованием пособий редакции «Поколение</a:t>
            </a:r>
            <a:r>
              <a:rPr lang="en-US" sz="2000" dirty="0" smtClean="0">
                <a:solidFill>
                  <a:srgbClr val="1F497D"/>
                </a:solidFill>
                <a:latin typeface="Trebuchet MS" pitchFamily="34" charset="0"/>
                <a:cs typeface="Tahoma" pitchFamily="34" charset="0"/>
              </a:rPr>
              <a:t> V</a:t>
            </a:r>
            <a:r>
              <a:rPr lang="ru-RU" sz="2000" dirty="0" smtClean="0">
                <a:solidFill>
                  <a:srgbClr val="1F497D"/>
                </a:solidFill>
                <a:latin typeface="Trebuchet MS" pitchFamily="34" charset="0"/>
                <a:cs typeface="Tahoma" pitchFamily="34" charset="0"/>
              </a:rPr>
              <a:t>»</a:t>
            </a:r>
            <a:r>
              <a:rPr lang="en-US" sz="2000" dirty="0" smtClean="0">
                <a:solidFill>
                  <a:srgbClr val="1F497D"/>
                </a:solidFill>
                <a:latin typeface="Trebuchet MS" pitchFamily="34" charset="0"/>
                <a:cs typeface="Tahoma" pitchFamily="34" charset="0"/>
              </a:rPr>
              <a:t> </a:t>
            </a:r>
            <a:endParaRPr lang="ru-RU" sz="2000" dirty="0" smtClean="0">
              <a:solidFill>
                <a:srgbClr val="1F497D"/>
              </a:solidFill>
              <a:latin typeface="Trebuchet MS" pitchFamily="34" charset="0"/>
              <a:cs typeface="Tahoma" pitchFamily="34" charset="0"/>
            </a:endParaRPr>
          </a:p>
          <a:p>
            <a:pPr algn="ctr" defTabSz="914018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 smtClean="0">
                <a:solidFill>
                  <a:srgbClr val="1F497D"/>
                </a:solidFill>
                <a:latin typeface="Trebuchet MS" pitchFamily="34" charset="0"/>
                <a:cs typeface="Tahoma" pitchFamily="34" charset="0"/>
              </a:rPr>
              <a:t>издательства «Бином» </a:t>
            </a:r>
            <a:endParaRPr lang="ru-RU" sz="2000" dirty="0">
              <a:solidFill>
                <a:srgbClr val="1F497D"/>
              </a:solidFill>
              <a:latin typeface="Trebuchet MS" pitchFamily="34" charset="0"/>
              <a:cs typeface="Tahoma" pitchFamily="34" charset="0"/>
            </a:endParaRPr>
          </a:p>
          <a:p>
            <a:pPr algn="ctr" defTabSz="914018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dirty="0">
                <a:solidFill>
                  <a:srgbClr val="1F497D"/>
                </a:solidFill>
                <a:latin typeface="Trebuchet MS" pitchFamily="34" charset="0"/>
                <a:cs typeface="Tahoma" pitchFamily="34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6072206"/>
            <a:ext cx="1000132" cy="4286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2017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51180" t="8875" r="9905" b="3075"/>
          <a:stretch>
            <a:fillRect/>
          </a:stretch>
        </p:blipFill>
        <p:spPr bwMode="auto">
          <a:xfrm>
            <a:off x="6786578" y="4143380"/>
            <a:ext cx="1923724" cy="2448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8036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Карточка 3. Рассуждение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>
                <a:solidFill>
                  <a:schemeClr val="tx1"/>
                </a:solidFill>
              </a:rPr>
              <a:t>Тема 3.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 Мода</a:t>
            </a:r>
            <a:endParaRPr lang="ru-RU" b="1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b="1" dirty="0">
                <a:solidFill>
                  <a:schemeClr val="tx1"/>
                </a:solidFill>
              </a:rPr>
              <a:t> </a:t>
            </a:r>
          </a:p>
          <a:p>
            <a:pPr>
              <a:buNone/>
            </a:pPr>
            <a:r>
              <a:rPr lang="ru-RU" dirty="0" smtClean="0"/>
              <a:t>Всегда ли нужно следовать моде?</a:t>
            </a:r>
          </a:p>
          <a:p>
            <a:pPr>
              <a:buNone/>
            </a:pPr>
            <a:r>
              <a:rPr lang="ru-RU" b="1" dirty="0" smtClean="0"/>
              <a:t>Не забудьте дать ответы на вопросы:</a:t>
            </a:r>
          </a:p>
          <a:p>
            <a:pPr algn="just"/>
            <a:r>
              <a:rPr lang="ru-RU" dirty="0" smtClean="0"/>
              <a:t>Что значит следовать моде?</a:t>
            </a:r>
          </a:p>
          <a:p>
            <a:pPr algn="just"/>
            <a:r>
              <a:rPr lang="ru-RU" dirty="0" smtClean="0"/>
              <a:t>Для Вас важно следовать моде и почему?</a:t>
            </a:r>
          </a:p>
          <a:p>
            <a:pPr algn="just"/>
            <a:r>
              <a:rPr lang="ru-RU" dirty="0" smtClean="0"/>
              <a:t>Следовать моде можно только в одежде?</a:t>
            </a:r>
          </a:p>
          <a:p>
            <a:pPr algn="just"/>
            <a:r>
              <a:rPr lang="ru-RU" dirty="0" smtClean="0"/>
              <a:t>Как Вы понимаете выражение «хороший вкус»?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Критерии оценивания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3364" t="27780" r="22477" b="15398"/>
          <a:stretch>
            <a:fillRect/>
          </a:stretch>
        </p:blipFill>
        <p:spPr bwMode="auto">
          <a:xfrm>
            <a:off x="2000232" y="1214422"/>
            <a:ext cx="4962957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11711" t="19570" r="35135" b="50800"/>
          <a:stretch>
            <a:fillRect/>
          </a:stretch>
        </p:blipFill>
        <p:spPr bwMode="auto">
          <a:xfrm>
            <a:off x="2000232" y="4071942"/>
            <a:ext cx="4929222" cy="1500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Задание 4. Диалог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2400" dirty="0" smtClean="0"/>
              <a:t>            </a:t>
            </a:r>
            <a:r>
              <a:rPr lang="ru-RU" sz="2400" b="1" dirty="0" smtClean="0"/>
              <a:t>Во время беседы Вам будут заданы вопросы по выбранной Вами теме беседы. Пожалуйста, давайте полные ответы на вопросы, заданные собеседником-экзаменатором.</a:t>
            </a:r>
            <a:r>
              <a:rPr lang="ru-RU" sz="2400" b="1" i="1" dirty="0" smtClean="0"/>
              <a:t> </a:t>
            </a:r>
            <a:endParaRPr lang="ru-RU" sz="2400" b="1" dirty="0"/>
          </a:p>
          <a:p>
            <a:pPr>
              <a:buNone/>
            </a:pPr>
            <a:r>
              <a:rPr lang="ru-RU" sz="2400" b="1" dirty="0"/>
              <a:t>К теме 1 «Праздник»</a:t>
            </a:r>
            <a:endParaRPr lang="ru-RU" sz="2400" dirty="0"/>
          </a:p>
          <a:p>
            <a:pPr>
              <a:buNone/>
            </a:pPr>
            <a:r>
              <a:rPr lang="ru-RU" sz="2400" dirty="0" smtClean="0"/>
              <a:t>1) Какие праздники Вам нравятся больше и почему (домашние, школьные, праздники в кругу друзей)?</a:t>
            </a:r>
          </a:p>
          <a:p>
            <a:pPr>
              <a:buNone/>
            </a:pPr>
            <a:r>
              <a:rPr lang="ru-RU" sz="2400" dirty="0" smtClean="0"/>
              <a:t>2) Когда можно сказать, что праздник удался?</a:t>
            </a:r>
          </a:p>
          <a:p>
            <a:pPr>
              <a:buNone/>
            </a:pPr>
            <a:r>
              <a:rPr lang="ru-RU" sz="2400" dirty="0" smtClean="0"/>
              <a:t>3) Вы больше любите праздник или подготовку к нему и почему?</a:t>
            </a:r>
          </a:p>
          <a:p>
            <a:pPr algn="just">
              <a:buNone/>
            </a:pPr>
            <a:r>
              <a:rPr lang="ru-RU" sz="1900" b="1" dirty="0" smtClean="0"/>
              <a:t>     (!) Экзаменатор-собеседник может задать вопросы, отличающиеся от предложенных в экзаменационных материалах.</a:t>
            </a:r>
            <a:endParaRPr lang="ru-RU" sz="19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Задание 4. Диалог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tx2">
                    <a:lumMod val="75000"/>
                  </a:schemeClr>
                </a:solidFill>
              </a:rPr>
            </a:b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/>
              <a:t>Во время беседы Вам будут заданы вопросы по выбранной Вами теме беседы. Пожалуйста, давайте полные ответы на вопросы, заданные собеседником-экзаменатором.</a:t>
            </a:r>
            <a:r>
              <a:rPr lang="ru-RU" sz="2400" b="1" i="1" dirty="0" smtClean="0"/>
              <a:t> </a:t>
            </a:r>
            <a:endParaRPr lang="ru-RU" sz="2400" dirty="0"/>
          </a:p>
          <a:p>
            <a:pPr>
              <a:buNone/>
            </a:pPr>
            <a:r>
              <a:rPr lang="ru-RU" sz="2400" b="1" dirty="0"/>
              <a:t>К теме </a:t>
            </a:r>
            <a:r>
              <a:rPr lang="ru-RU" sz="2400" b="1" dirty="0" smtClean="0"/>
              <a:t>2 «Поход»</a:t>
            </a:r>
            <a:endParaRPr lang="ru-RU" sz="2400" dirty="0"/>
          </a:p>
          <a:p>
            <a:pPr>
              <a:buNone/>
            </a:pPr>
            <a:r>
              <a:rPr lang="ru-RU" sz="2400" dirty="0" smtClean="0"/>
              <a:t>1) Чем, по Вашему мнению, полезны походы (экскурсии)?</a:t>
            </a:r>
          </a:p>
          <a:p>
            <a:pPr>
              <a:buNone/>
            </a:pPr>
            <a:r>
              <a:rPr lang="ru-RU" sz="2400" dirty="0" smtClean="0"/>
              <a:t>2) Что бы Вы порекомендовали Вашим сверстникам, которые собираются впервые отправиться в поход (на экскурсию)?</a:t>
            </a:r>
          </a:p>
          <a:p>
            <a:pPr>
              <a:buNone/>
            </a:pPr>
            <a:r>
              <a:rPr lang="ru-RU" sz="2400" dirty="0" smtClean="0"/>
              <a:t>3) Что, по Вашему мнению, самое важное в походе (на экскурсии)?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Критерии оценивания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0934" t="29358" r="34037" b="29589"/>
          <a:stretch>
            <a:fillRect/>
          </a:stretch>
        </p:blipFill>
        <p:spPr bwMode="auto">
          <a:xfrm>
            <a:off x="642910" y="1714487"/>
            <a:ext cx="8001056" cy="335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Критерии оценивания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720" t="35672" r="38458" b="10663"/>
          <a:stretch>
            <a:fillRect/>
          </a:stretch>
        </p:blipFill>
        <p:spPr bwMode="auto">
          <a:xfrm>
            <a:off x="1643042" y="1785926"/>
            <a:ext cx="5349446" cy="284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23364" t="16730" r="22477" b="56437"/>
          <a:stretch>
            <a:fillRect/>
          </a:stretch>
        </p:blipFill>
        <p:spPr bwMode="auto">
          <a:xfrm>
            <a:off x="1785918" y="4572008"/>
            <a:ext cx="5072098" cy="137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Обобщенный план работы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714488"/>
          <a:ext cx="8229600" cy="3672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42966"/>
                <a:gridCol w="4857784"/>
                <a:gridCol w="23288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Проверяемые элементы содержания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Максимальный балл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smtClean="0"/>
                        <a:t>Выразительное чтение текста</a:t>
                      </a:r>
                    </a:p>
                    <a:p>
                      <a:r>
                        <a:rPr lang="ru-RU" sz="1800" kern="1200" baseline="0" dirty="0" smtClean="0"/>
                        <a:t>вслух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smtClean="0"/>
                        <a:t>Пересказ текста с привлечением</a:t>
                      </a:r>
                    </a:p>
                    <a:p>
                      <a:r>
                        <a:rPr lang="ru-RU" sz="1800" kern="1200" baseline="0" dirty="0" smtClean="0"/>
                        <a:t>дополнительной информации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smtClean="0"/>
                        <a:t>Создание устного</a:t>
                      </a:r>
                    </a:p>
                    <a:p>
                      <a:r>
                        <a:rPr lang="ru-RU" sz="1800" kern="1200" baseline="0" dirty="0" smtClean="0"/>
                        <a:t>монологического высказывания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smtClean="0"/>
                        <a:t>Участие в диалоге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baseline="0" dirty="0" smtClean="0"/>
                        <a:t>Соблюдение норм современного</a:t>
                      </a:r>
                    </a:p>
                    <a:p>
                      <a:r>
                        <a:rPr lang="ru-RU" sz="1800" kern="1200" baseline="0" dirty="0" smtClean="0"/>
                        <a:t>русского литературного языка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Итого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19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Нарушевич А.Г, Смеречинская Н.М. Готовимся к устному собеседованию. Русский язык: практикум для 9 класса.       М.: Бином. Лаборатория знаний, 2018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Подготовка к выразительному чтению</a:t>
            </a:r>
          </a:p>
          <a:p>
            <a:r>
              <a:rPr lang="ru-RU" dirty="0" smtClean="0"/>
              <a:t>Подготовка к пересказу</a:t>
            </a:r>
          </a:p>
          <a:p>
            <a:r>
              <a:rPr lang="ru-RU" dirty="0" smtClean="0"/>
              <a:t>Подготовка к монологу</a:t>
            </a:r>
          </a:p>
          <a:p>
            <a:r>
              <a:rPr lang="ru-RU" dirty="0" smtClean="0"/>
              <a:t>Подготовка к диалогу</a:t>
            </a:r>
          </a:p>
          <a:p>
            <a:r>
              <a:rPr lang="ru-RU" dirty="0" smtClean="0"/>
              <a:t>Упражнения</a:t>
            </a:r>
          </a:p>
          <a:p>
            <a:r>
              <a:rPr lang="ru-RU" dirty="0" smtClean="0"/>
              <a:t>10 тренировочных вариантов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51180" t="8875" r="9905" b="3075"/>
          <a:stretch>
            <a:fillRect/>
          </a:stretch>
        </p:blipFill>
        <p:spPr bwMode="auto">
          <a:xfrm>
            <a:off x="5072066" y="1688510"/>
            <a:ext cx="3286148" cy="4182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Выразительное чтение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2000" b="1" dirty="0">
                <a:solidFill>
                  <a:schemeClr val="tx1"/>
                </a:solidFill>
              </a:rPr>
              <a:t>Выразительность</a:t>
            </a:r>
            <a:r>
              <a:rPr lang="ru-RU" sz="2000" dirty="0">
                <a:solidFill>
                  <a:schemeClr val="tx1"/>
                </a:solidFill>
              </a:rPr>
              <a:t> — важное требование, предъявляемое к чтению </a:t>
            </a:r>
            <a:r>
              <a:rPr lang="ru-RU" sz="2000" dirty="0" smtClean="0">
                <a:solidFill>
                  <a:schemeClr val="tx1"/>
                </a:solidFill>
              </a:rPr>
              <a:t>учащихся.</a:t>
            </a:r>
          </a:p>
          <a:p>
            <a:pPr algn="just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Выразительным  </a:t>
            </a:r>
            <a:r>
              <a:rPr lang="ru-RU" sz="2000" dirty="0">
                <a:solidFill>
                  <a:schemeClr val="tx1"/>
                </a:solidFill>
              </a:rPr>
              <a:t>называется такое громкое чтение, в процессе которого читающий с достаточной ясностью выражает мысли и чувства, вложенные автором в произведение. </a:t>
            </a:r>
          </a:p>
          <a:p>
            <a:pPr>
              <a:buNone/>
            </a:pPr>
            <a:r>
              <a:rPr lang="ru-RU" sz="2000" b="1" dirty="0">
                <a:solidFill>
                  <a:schemeClr val="tx1"/>
                </a:solidFill>
              </a:rPr>
              <a:t>Прочитать текст выразительно, значит: </a:t>
            </a:r>
          </a:p>
          <a:p>
            <a:pPr>
              <a:buNone/>
            </a:pPr>
            <a:r>
              <a:rPr lang="ru-RU" sz="2000" dirty="0">
                <a:solidFill>
                  <a:schemeClr val="tx1"/>
                </a:solidFill>
              </a:rPr>
              <a:t>1) раскрыть характерные особенности образов, картин, изображенных в нём </a:t>
            </a:r>
          </a:p>
          <a:p>
            <a:pPr>
              <a:buNone/>
            </a:pPr>
            <a:r>
              <a:rPr lang="ru-RU" sz="2000" dirty="0">
                <a:solidFill>
                  <a:schemeClr val="tx1"/>
                </a:solidFill>
              </a:rPr>
              <a:t>2) показать отношение автора к событиям, к поступкам героев; </a:t>
            </a:r>
          </a:p>
          <a:p>
            <a:pPr>
              <a:buNone/>
            </a:pPr>
            <a:r>
              <a:rPr lang="ru-RU" sz="2000" dirty="0">
                <a:solidFill>
                  <a:schemeClr val="tx1"/>
                </a:solidFill>
              </a:rPr>
              <a:t>3) передать основную эмоциональную тональность, присущую произведению.</a:t>
            </a:r>
          </a:p>
          <a:p>
            <a:pPr>
              <a:buNone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Признаки выразительного чтения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: </a:t>
            </a:r>
            <a:br>
              <a:rPr lang="ru-RU" dirty="0">
                <a:solidFill>
                  <a:schemeClr val="tx2">
                    <a:lumMod val="75000"/>
                  </a:schemeClr>
                </a:solidFill>
              </a:rPr>
            </a:b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</a:rPr>
              <a:t>умение соблюдать паузы и логические ударения, передающие замысел автора; </a:t>
            </a:r>
          </a:p>
          <a:p>
            <a:pPr algn="just"/>
            <a:r>
              <a:rPr lang="ru-RU" sz="2800" dirty="0">
                <a:solidFill>
                  <a:schemeClr val="tx1"/>
                </a:solidFill>
              </a:rPr>
              <a:t>умение соблюдать интонации вопроса, утверждения, а также придавать голосу нужные эмоциональные окраски; </a:t>
            </a:r>
          </a:p>
          <a:p>
            <a:r>
              <a:rPr lang="ru-RU" sz="2800" dirty="0">
                <a:solidFill>
                  <a:schemeClr val="tx1"/>
                </a:solidFill>
              </a:rPr>
              <a:t>хорошая дикция, ясное, четкое произношение звуков, достаточная громкость, темп.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M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одель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итогового собеседования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Ученик – учитель </a:t>
            </a:r>
            <a:r>
              <a:rPr lang="ru-RU" b="1" dirty="0" smtClean="0">
                <a:solidFill>
                  <a:schemeClr val="tx1"/>
                </a:solidFill>
              </a:rPr>
              <a:t>  </a:t>
            </a:r>
            <a:r>
              <a:rPr lang="ru-RU" dirty="0" smtClean="0">
                <a:solidFill>
                  <a:schemeClr val="tx1"/>
                </a:solidFill>
              </a:rPr>
              <a:t>(ведётся аудиозапись)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/>
              <a:t>15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минут на экзаменуемого</a:t>
            </a:r>
          </a:p>
          <a:p>
            <a:r>
              <a:rPr lang="ru-RU" b="1" dirty="0">
                <a:solidFill>
                  <a:schemeClr val="tx1"/>
                </a:solidFill>
              </a:rPr>
              <a:t>4 задания</a:t>
            </a:r>
          </a:p>
          <a:p>
            <a:r>
              <a:rPr lang="ru-RU" dirty="0">
                <a:solidFill>
                  <a:schemeClr val="tx1"/>
                </a:solidFill>
              </a:rPr>
              <a:t>Задания представлены на распечатанных карточках</a:t>
            </a:r>
          </a:p>
          <a:p>
            <a:pPr>
              <a:buNone/>
            </a:pPr>
            <a:r>
              <a:rPr lang="ru-RU" b="1" dirty="0">
                <a:solidFill>
                  <a:schemeClr val="tx1"/>
                </a:solidFill>
              </a:rPr>
              <a:t>1. Выразительное чтение</a:t>
            </a:r>
          </a:p>
          <a:p>
            <a:pPr>
              <a:buNone/>
            </a:pPr>
            <a:r>
              <a:rPr lang="ru-RU" b="1" dirty="0">
                <a:solidFill>
                  <a:schemeClr val="tx1"/>
                </a:solidFill>
              </a:rPr>
              <a:t>2. Пересказ текста с включением приведенного высказывания</a:t>
            </a:r>
          </a:p>
          <a:p>
            <a:pPr>
              <a:buNone/>
            </a:pPr>
            <a:r>
              <a:rPr lang="ru-RU" b="1" dirty="0">
                <a:solidFill>
                  <a:schemeClr val="tx1"/>
                </a:solidFill>
              </a:rPr>
              <a:t>3. Монологическое высказывание</a:t>
            </a:r>
          </a:p>
          <a:p>
            <a:pPr>
              <a:buNone/>
            </a:pPr>
            <a:r>
              <a:rPr lang="ru-RU" b="1" dirty="0">
                <a:solidFill>
                  <a:schemeClr val="tx1"/>
                </a:solidFill>
              </a:rPr>
              <a:t>4. Диалог</a:t>
            </a:r>
          </a:p>
          <a:p>
            <a:pPr algn="ctr">
              <a:buNone/>
            </a:pPr>
            <a:r>
              <a:rPr lang="ru-RU" b="1" dirty="0">
                <a:solidFill>
                  <a:schemeClr val="tx1"/>
                </a:solidFill>
              </a:rPr>
              <a:t>Зачёт: </a:t>
            </a:r>
            <a:r>
              <a:rPr lang="ru-RU" dirty="0" smtClean="0"/>
              <a:t>10 и более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из </a:t>
            </a:r>
            <a:r>
              <a:rPr lang="ru-RU" dirty="0" smtClean="0">
                <a:solidFill>
                  <a:schemeClr val="tx1"/>
                </a:solidFill>
              </a:rPr>
              <a:t>19 </a:t>
            </a:r>
            <a:r>
              <a:rPr lang="ru-RU" dirty="0">
                <a:solidFill>
                  <a:schemeClr val="tx1"/>
                </a:solidFill>
              </a:rPr>
              <a:t>баллов</a:t>
            </a:r>
          </a:p>
        </p:txBody>
      </p:sp>
    </p:spTree>
    <p:extLst>
      <p:ext uri="{BB962C8B-B14F-4D97-AF65-F5344CB8AC3E}">
        <p14:creationId xmlns:p14="http://schemas.microsoft.com/office/powerpoint/2010/main" xmlns="" val="195513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Основные направления работы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над выразительностью чтения: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dirty="0"/>
              <a:t> </a:t>
            </a:r>
            <a:endParaRPr lang="ru-RU" sz="2800" b="1" dirty="0">
              <a:solidFill>
                <a:schemeClr val="tx1"/>
              </a:solidFill>
            </a:endParaRPr>
          </a:p>
          <a:p>
            <a:pPr algn="just"/>
            <a:r>
              <a:rPr lang="ru-RU" sz="2800" b="1" dirty="0">
                <a:solidFill>
                  <a:schemeClr val="tx1"/>
                </a:solidFill>
              </a:rPr>
              <a:t>смысловое</a:t>
            </a:r>
            <a:r>
              <a:rPr lang="ru-RU" sz="2800" dirty="0">
                <a:solidFill>
                  <a:schemeClr val="tx1"/>
                </a:solidFill>
              </a:rPr>
              <a:t> —  осмысление идеи произведения и донесение её до слушателя; </a:t>
            </a:r>
          </a:p>
          <a:p>
            <a:pPr algn="just"/>
            <a:r>
              <a:rPr lang="ru-RU" sz="2800" b="1" dirty="0">
                <a:solidFill>
                  <a:schemeClr val="tx1"/>
                </a:solidFill>
              </a:rPr>
              <a:t>интонационное</a:t>
            </a:r>
            <a:r>
              <a:rPr lang="ru-RU" sz="2800" dirty="0">
                <a:solidFill>
                  <a:schemeClr val="tx1"/>
                </a:solidFill>
              </a:rPr>
              <a:t> —   специальная работа над компонентами интонации; </a:t>
            </a:r>
          </a:p>
          <a:p>
            <a:pPr algn="just"/>
            <a:r>
              <a:rPr lang="ru-RU" sz="2800" b="1" dirty="0">
                <a:solidFill>
                  <a:schemeClr val="tx1"/>
                </a:solidFill>
              </a:rPr>
              <a:t>техническое</a:t>
            </a:r>
            <a:r>
              <a:rPr lang="ru-RU" sz="2800" dirty="0">
                <a:solidFill>
                  <a:schemeClr val="tx1"/>
                </a:solidFill>
              </a:rPr>
              <a:t> —  тренировка дыхания, совершенствование артикуляционного аппарата; </a:t>
            </a:r>
          </a:p>
          <a:p>
            <a:pPr algn="just"/>
            <a:r>
              <a:rPr lang="ru-RU" sz="2800" b="1" dirty="0">
                <a:solidFill>
                  <a:schemeClr val="tx1"/>
                </a:solidFill>
              </a:rPr>
              <a:t>тренировочное</a:t>
            </a:r>
            <a:r>
              <a:rPr lang="ru-RU" sz="2800" dirty="0">
                <a:solidFill>
                  <a:schemeClr val="tx1"/>
                </a:solidFill>
              </a:rPr>
              <a:t> —   упражнения в   выразительном прочтении произведения после его анализа.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Интонация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—</a:t>
            </a:r>
            <a:r>
              <a:rPr lang="ru-RU" sz="2800" dirty="0"/>
              <a:t> </a:t>
            </a:r>
            <a:r>
              <a:rPr lang="ru-RU" sz="2800" dirty="0">
                <a:solidFill>
                  <a:schemeClr val="tx1"/>
                </a:solidFill>
              </a:rPr>
              <a:t>  (</a:t>
            </a:r>
            <a:r>
              <a:rPr lang="ru-RU" sz="2800" i="1" dirty="0">
                <a:solidFill>
                  <a:schemeClr val="tx1"/>
                </a:solidFill>
              </a:rPr>
              <a:t>от лат. </a:t>
            </a:r>
            <a:r>
              <a:rPr lang="ru-RU" sz="2800" i="1" dirty="0" err="1">
                <a:solidFill>
                  <a:schemeClr val="tx1"/>
                </a:solidFill>
              </a:rPr>
              <a:t>intonare</a:t>
            </a:r>
            <a:r>
              <a:rPr lang="ru-RU" sz="2800" i="1" dirty="0">
                <a:solidFill>
                  <a:schemeClr val="tx1"/>
                </a:solidFill>
              </a:rPr>
              <a:t> — громко произносить</a:t>
            </a:r>
            <a:r>
              <a:rPr lang="ru-RU" sz="2800" dirty="0">
                <a:solidFill>
                  <a:schemeClr val="tx1"/>
                </a:solidFill>
              </a:rPr>
              <a:t>) ритмико-мелодическая сторона речи, служащая средством выражения  эмоционально насыщенной мысли.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8397" y="2160589"/>
          <a:ext cx="7635503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Мелодика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b="1" dirty="0"/>
              <a:t>     </a:t>
            </a:r>
            <a:r>
              <a:rPr lang="ru-RU" sz="2400" b="1" dirty="0"/>
              <a:t>Мелодика</a:t>
            </a:r>
            <a:r>
              <a:rPr lang="ru-RU" sz="2400" dirty="0"/>
              <a:t> — чередование повышения и понижения голоса в зависимости от смысла высказывания (вопрос, утверждение, восклицание). </a:t>
            </a:r>
          </a:p>
          <a:p>
            <a:pPr>
              <a:buNone/>
            </a:pPr>
            <a:r>
              <a:rPr lang="ru-RU" sz="2400" dirty="0"/>
              <a:t>     Каждая фраза имеет свой </a:t>
            </a:r>
            <a:r>
              <a:rPr lang="ru-RU" sz="2400" i="1" dirty="0"/>
              <a:t>мелодический рисунок</a:t>
            </a:r>
            <a:r>
              <a:rPr lang="ru-RU" sz="2400" dirty="0"/>
              <a:t>.</a:t>
            </a:r>
          </a:p>
          <a:p>
            <a:r>
              <a:rPr lang="ru-RU" sz="2400" dirty="0"/>
              <a:t>В </a:t>
            </a:r>
            <a:r>
              <a:rPr lang="ru-RU" sz="2400" b="1" dirty="0"/>
              <a:t>повествовательных</a:t>
            </a:r>
            <a:r>
              <a:rPr lang="ru-RU" sz="2400" dirty="0"/>
              <a:t> предложениях голос к концу фразы </a:t>
            </a:r>
            <a:r>
              <a:rPr lang="ru-RU" sz="2400" b="1" dirty="0"/>
              <a:t>понижается</a:t>
            </a:r>
            <a:r>
              <a:rPr lang="ru-RU" sz="2400" dirty="0"/>
              <a:t>.</a:t>
            </a:r>
          </a:p>
          <a:p>
            <a:pPr algn="ctr">
              <a:buNone/>
            </a:pPr>
            <a:endParaRPr lang="ru-RU" sz="2400" i="1" dirty="0"/>
          </a:p>
          <a:p>
            <a:pPr algn="ctr">
              <a:buNone/>
            </a:pPr>
            <a:endParaRPr lang="ru-RU" sz="2400" i="1" dirty="0"/>
          </a:p>
          <a:p>
            <a:pPr algn="ctr">
              <a:buNone/>
            </a:pPr>
            <a:r>
              <a:rPr lang="ru-RU" sz="2400" i="1" dirty="0"/>
              <a:t>Сегодня мы встречаем гостей.</a:t>
            </a:r>
          </a:p>
          <a:p>
            <a:pPr algn="ctr">
              <a:buNone/>
            </a:pPr>
            <a:endParaRPr lang="ru-RU" i="1" dirty="0"/>
          </a:p>
          <a:p>
            <a:pPr algn="ctr">
              <a:buNone/>
            </a:pPr>
            <a:endParaRPr lang="ru-RU" i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571868" y="4286256"/>
            <a:ext cx="2357438" cy="29527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Мелодика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b="1" dirty="0"/>
              <a:t>     </a:t>
            </a:r>
            <a:r>
              <a:rPr lang="ru-RU" i="1" dirty="0"/>
              <a:t> </a:t>
            </a:r>
          </a:p>
          <a:p>
            <a:pPr algn="just">
              <a:buNone/>
            </a:pPr>
            <a:r>
              <a:rPr lang="ru-RU" sz="2800" dirty="0"/>
              <a:t>      В </a:t>
            </a:r>
            <a:r>
              <a:rPr lang="ru-RU" sz="2800" b="1" dirty="0"/>
              <a:t>вопросительных</a:t>
            </a:r>
            <a:r>
              <a:rPr lang="ru-RU" sz="2800" dirty="0"/>
              <a:t> предложениях голос </a:t>
            </a:r>
            <a:r>
              <a:rPr lang="ru-RU" sz="2800" b="1" dirty="0"/>
              <a:t>вначале повышается</a:t>
            </a:r>
            <a:r>
              <a:rPr lang="ru-RU" sz="2800" dirty="0"/>
              <a:t>, причём повышение голоса приходится на то слово, в котором заключена суть вопроса; затем к концу фразы  голос </a:t>
            </a:r>
            <a:r>
              <a:rPr lang="ru-RU" sz="2800" b="1" dirty="0"/>
              <a:t>понижается</a:t>
            </a:r>
            <a:r>
              <a:rPr lang="ru-RU" sz="2800" dirty="0"/>
              <a:t>.</a:t>
            </a:r>
          </a:p>
          <a:p>
            <a:pPr algn="ctr">
              <a:buNone/>
            </a:pPr>
            <a:endParaRPr lang="ru-RU" sz="2800" i="1" dirty="0"/>
          </a:p>
          <a:p>
            <a:pPr algn="ctr">
              <a:buNone/>
            </a:pPr>
            <a:endParaRPr lang="ru-RU" sz="2800" i="1" dirty="0"/>
          </a:p>
          <a:p>
            <a:pPr algn="ctr">
              <a:buNone/>
            </a:pPr>
            <a:r>
              <a:rPr lang="ru-RU" sz="2800" i="1" dirty="0"/>
              <a:t>Сегодня мы встречаем гостей?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2500298" y="4643446"/>
            <a:ext cx="621506" cy="24765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3714744" y="4643446"/>
            <a:ext cx="2728913" cy="34290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Мелодика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b="1" dirty="0"/>
              <a:t> </a:t>
            </a:r>
            <a:endParaRPr lang="ru-RU" dirty="0"/>
          </a:p>
          <a:p>
            <a:pPr algn="just">
              <a:buNone/>
            </a:pPr>
            <a:r>
              <a:rPr lang="ru-RU" sz="2800" dirty="0"/>
              <a:t>              В </a:t>
            </a:r>
            <a:r>
              <a:rPr lang="ru-RU" sz="2800" b="1" dirty="0"/>
              <a:t>восклицательных</a:t>
            </a:r>
            <a:r>
              <a:rPr lang="ru-RU" sz="2800" dirty="0"/>
              <a:t> предложениях  голос              к концу фразы </a:t>
            </a:r>
            <a:r>
              <a:rPr lang="ru-RU" sz="2800" b="1" dirty="0"/>
              <a:t>повышается.</a:t>
            </a:r>
          </a:p>
          <a:p>
            <a:pPr>
              <a:buNone/>
            </a:pPr>
            <a:endParaRPr lang="ru-RU" i="1" dirty="0"/>
          </a:p>
          <a:p>
            <a:pPr>
              <a:buNone/>
            </a:pPr>
            <a:endParaRPr lang="ru-RU" i="1" dirty="0"/>
          </a:p>
          <a:p>
            <a:pPr algn="ctr">
              <a:buNone/>
            </a:pPr>
            <a:r>
              <a:rPr lang="ru-RU" sz="3600" i="1" dirty="0"/>
              <a:t>Сегодня мы встречаем гостей!</a:t>
            </a:r>
          </a:p>
          <a:p>
            <a:endParaRPr lang="ru-RU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4286248" y="3786190"/>
            <a:ext cx="2414588" cy="31432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Интонирование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знаков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препинания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2800" b="1" dirty="0"/>
              <a:t>    </a:t>
            </a:r>
            <a:r>
              <a:rPr lang="ru-RU" sz="2800" i="1" dirty="0">
                <a:solidFill>
                  <a:schemeClr val="tx2">
                    <a:lumMod val="75000"/>
                  </a:schemeClr>
                </a:solidFill>
              </a:rPr>
              <a:t>Знаки препинания — это как нотные знаки. 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i="1" dirty="0">
                <a:solidFill>
                  <a:schemeClr val="tx2">
                    <a:lumMod val="75000"/>
                  </a:schemeClr>
                </a:solidFill>
              </a:rPr>
              <a:t>Они твёрдо держат текст и не дают ему рассыпаться. (К. Паустовский)</a:t>
            </a:r>
          </a:p>
          <a:p>
            <a:pPr algn="just">
              <a:buNone/>
            </a:pPr>
            <a:endParaRPr lang="ru-RU" b="1" dirty="0"/>
          </a:p>
          <a:p>
            <a:pPr algn="just"/>
            <a:r>
              <a:rPr lang="ru-RU" b="1" dirty="0"/>
              <a:t>Знаки препинания</a:t>
            </a:r>
            <a:r>
              <a:rPr lang="ru-RU" dirty="0"/>
              <a:t> являются основными указателями места логических пауз и их длительности.  </a:t>
            </a:r>
          </a:p>
          <a:p>
            <a:pPr algn="just"/>
            <a:r>
              <a:rPr lang="ru-RU" dirty="0"/>
              <a:t> Так как знаки препинания обозначают различную степень законченности мысли, они тем самым подсказывают и нужную длительность пауз.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Точка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8" y="1438275"/>
            <a:ext cx="8143902" cy="4603088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Значение:</a:t>
            </a:r>
            <a:r>
              <a:rPr lang="ru-RU" sz="2400" b="1" dirty="0"/>
              <a:t> </a:t>
            </a:r>
            <a:r>
              <a:rPr lang="ru-RU" sz="2400" dirty="0">
                <a:solidFill>
                  <a:schemeClr val="tx1"/>
                </a:solidFill>
              </a:rPr>
              <a:t>завершение мысли и законченность предложения.</a:t>
            </a:r>
          </a:p>
          <a:p>
            <a:pPr algn="just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Интонация:   </a:t>
            </a:r>
            <a:r>
              <a:rPr lang="ru-RU" sz="2400" dirty="0">
                <a:solidFill>
                  <a:schemeClr val="tx1"/>
                </a:solidFill>
              </a:rPr>
              <a:t>постепенное, спокойное понижение тона к концу предложения.</a:t>
            </a:r>
          </a:p>
          <a:p>
            <a:pPr algn="just">
              <a:buNone/>
            </a:pPr>
            <a:endParaRPr lang="ru-RU" sz="2400" dirty="0"/>
          </a:p>
          <a:p>
            <a:pPr algn="just">
              <a:buNone/>
            </a:pPr>
            <a:r>
              <a:rPr lang="ru-RU" sz="2400" dirty="0"/>
              <a:t>       </a:t>
            </a:r>
            <a:r>
              <a:rPr lang="ru-RU" sz="2000" dirty="0">
                <a:solidFill>
                  <a:schemeClr val="tx1"/>
                </a:solidFill>
              </a:rPr>
              <a:t>Точка требует после себя сравнительно длительной паузы, особенно когда она совпадает с завершением мысли. Голос на точке опускается вниз к своему исходному тону.</a:t>
            </a:r>
          </a:p>
          <a:p>
            <a:pPr>
              <a:buNone/>
            </a:pPr>
            <a:endParaRPr lang="ru-RU" dirty="0"/>
          </a:p>
          <a:p>
            <a:pPr algn="ctr">
              <a:buNone/>
            </a:pPr>
            <a:r>
              <a:rPr lang="ru-RU" b="1" dirty="0">
                <a:solidFill>
                  <a:schemeClr val="tx1"/>
                </a:solidFill>
              </a:rPr>
              <a:t>Потом пришла осень.</a:t>
            </a:r>
            <a:r>
              <a:rPr lang="ru-RU" dirty="0">
                <a:solidFill>
                  <a:schemeClr val="tx1"/>
                </a:solidFill>
              </a:rPr>
              <a:t> ¦¦</a:t>
            </a:r>
            <a:r>
              <a:rPr lang="ru-RU" b="1" dirty="0">
                <a:solidFill>
                  <a:schemeClr val="tx1"/>
                </a:solidFill>
              </a:rPr>
              <a:t>  В лесу стало грустно.</a:t>
            </a:r>
          </a:p>
          <a:p>
            <a:pPr>
              <a:buNone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641" y="171450"/>
            <a:ext cx="910413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929" y="381000"/>
            <a:ext cx="92071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Овал 7"/>
          <p:cNvSpPr/>
          <p:nvPr/>
        </p:nvSpPr>
        <p:spPr>
          <a:xfrm>
            <a:off x="785812" y="485776"/>
            <a:ext cx="478631" cy="66674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2643174" y="4357694"/>
            <a:ext cx="1243013" cy="20955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643702" y="4357694"/>
            <a:ext cx="1300163" cy="22860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Вопросительный знак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8" y="1438275"/>
            <a:ext cx="8143902" cy="4603088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buNone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Значение: </a:t>
            </a:r>
            <a:r>
              <a:rPr lang="ru-RU" sz="2800" dirty="0">
                <a:solidFill>
                  <a:schemeClr val="tx1"/>
                </a:solidFill>
              </a:rPr>
              <a:t>вопрос, желание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узнать, выяснить, уточнить</a:t>
            </a:r>
            <a:r>
              <a:rPr lang="ru-RU" sz="2800" dirty="0"/>
              <a:t>.</a:t>
            </a:r>
          </a:p>
          <a:p>
            <a:pPr algn="just">
              <a:buNone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Интонация: </a:t>
            </a:r>
            <a:r>
              <a:rPr lang="ru-RU" sz="2800" dirty="0">
                <a:solidFill>
                  <a:schemeClr val="tx1"/>
                </a:solidFill>
              </a:rPr>
              <a:t>восходяще-нисходящая, т.е. повышение голоса на ударном вопросительном слове, затем  к концу вопросительного предложения голос понижается.</a:t>
            </a:r>
          </a:p>
          <a:p>
            <a:pPr algn="just">
              <a:buNone/>
            </a:pPr>
            <a:r>
              <a:rPr lang="ru-RU" sz="2800" b="1" dirty="0">
                <a:solidFill>
                  <a:schemeClr val="tx1"/>
                </a:solidFill>
              </a:rPr>
              <a:t>Без вопросительного слова: </a:t>
            </a:r>
            <a:r>
              <a:rPr lang="ru-RU" sz="2800" dirty="0">
                <a:solidFill>
                  <a:schemeClr val="tx1"/>
                </a:solidFill>
              </a:rPr>
              <a:t>голос резко повышается на слове, несущем вопрос:     </a:t>
            </a:r>
            <a:r>
              <a:rPr lang="ru-RU" sz="2800" b="1" i="1" dirty="0">
                <a:solidFill>
                  <a:schemeClr val="tx1"/>
                </a:solidFill>
              </a:rPr>
              <a:t>Правы</a:t>
            </a:r>
            <a:r>
              <a:rPr lang="ru-RU" sz="2800" i="1" dirty="0">
                <a:solidFill>
                  <a:schemeClr val="tx1"/>
                </a:solidFill>
              </a:rPr>
              <a:t> вы перед сами собой?  </a:t>
            </a:r>
            <a:r>
              <a:rPr lang="ru-RU" sz="2800" b="1" i="1" dirty="0">
                <a:solidFill>
                  <a:schemeClr val="tx1"/>
                </a:solidFill>
              </a:rPr>
              <a:t>Готовы</a:t>
            </a:r>
            <a:r>
              <a:rPr lang="ru-RU" sz="2800" i="1" dirty="0">
                <a:solidFill>
                  <a:schemeClr val="tx1"/>
                </a:solidFill>
              </a:rPr>
              <a:t> принять решение? </a:t>
            </a:r>
          </a:p>
          <a:p>
            <a:pPr algn="just">
              <a:buNone/>
            </a:pPr>
            <a:r>
              <a:rPr lang="ru-RU" sz="2800" b="1" dirty="0">
                <a:solidFill>
                  <a:schemeClr val="tx1"/>
                </a:solidFill>
              </a:rPr>
              <a:t>С вопросительным словом: </a:t>
            </a:r>
            <a:r>
              <a:rPr lang="ru-RU" sz="2800" dirty="0">
                <a:solidFill>
                  <a:schemeClr val="tx1"/>
                </a:solidFill>
              </a:rPr>
              <a:t>повышение голоса на слове, несущем вопрос, несколько меньше:</a:t>
            </a:r>
          </a:p>
          <a:p>
            <a:pPr algn="just">
              <a:buNone/>
            </a:pPr>
            <a:r>
              <a:rPr lang="ru-RU" sz="2800" i="1" dirty="0">
                <a:solidFill>
                  <a:schemeClr val="tx1"/>
                </a:solidFill>
              </a:rPr>
              <a:t>Но кто же тебя спасёт? Кто охранит тебя от несчастий, от встречи с дурными  людьми? Кто даст тебе мужество выстоять в беде?</a:t>
            </a:r>
          </a:p>
          <a:p>
            <a:pPr>
              <a:buNone/>
            </a:pPr>
            <a:r>
              <a:rPr lang="ru-RU" sz="2800" b="1" i="1" dirty="0">
                <a:solidFill>
                  <a:schemeClr val="tx1"/>
                </a:solidFill>
              </a:rPr>
              <a:t> </a:t>
            </a:r>
            <a:endParaRPr lang="ru-RU" sz="2800" i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8" y="266701"/>
            <a:ext cx="964405" cy="128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Восклицательный знак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8" y="1438275"/>
            <a:ext cx="7215208" cy="4603088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Значение: </a:t>
            </a:r>
            <a:r>
              <a:rPr lang="ru-RU" sz="2400" dirty="0">
                <a:solidFill>
                  <a:schemeClr val="tx1"/>
                </a:solidFill>
              </a:rPr>
              <a:t>выражение эмоций, утверждение говорящим своей правоты.</a:t>
            </a:r>
          </a:p>
          <a:p>
            <a:pPr algn="just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Интонация: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подъём голоса, восходящая интонация.</a:t>
            </a:r>
          </a:p>
          <a:p>
            <a:pPr algn="just">
              <a:buNone/>
            </a:pPr>
            <a:endParaRPr lang="ru-RU" sz="2400" dirty="0"/>
          </a:p>
          <a:p>
            <a:pPr algn="ctr">
              <a:buNone/>
            </a:pPr>
            <a:endParaRPr lang="ru-RU" sz="2400" b="1" dirty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sz="2400" i="1" dirty="0">
                <a:solidFill>
                  <a:schemeClr val="tx1"/>
                </a:solidFill>
              </a:rPr>
              <a:t>Какое же это было чудесное лето!</a:t>
            </a:r>
          </a:p>
          <a:p>
            <a:pPr algn="just">
              <a:buNone/>
            </a:pPr>
            <a:endParaRPr lang="ru-RU" sz="2000" dirty="0"/>
          </a:p>
          <a:p>
            <a:pPr>
              <a:buNone/>
            </a:pPr>
            <a:r>
              <a:rPr lang="ru-RU" b="1" dirty="0"/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791" y="209551"/>
            <a:ext cx="856059" cy="16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4429132"/>
            <a:ext cx="1195847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2000232" y="3643314"/>
            <a:ext cx="3743325" cy="37147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456930"/>
            <a:ext cx="808435" cy="82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Многоточие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8" y="1438275"/>
            <a:ext cx="8215340" cy="4603088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Значение: </a:t>
            </a:r>
            <a:r>
              <a:rPr lang="ru-RU" sz="2400" dirty="0">
                <a:solidFill>
                  <a:schemeClr val="tx1"/>
                </a:solidFill>
              </a:rPr>
              <a:t>показывает, что мысль не закончена.</a:t>
            </a:r>
          </a:p>
          <a:p>
            <a:pPr algn="just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Интонация: </a:t>
            </a:r>
            <a:r>
              <a:rPr lang="ru-RU" sz="2400" dirty="0">
                <a:solidFill>
                  <a:schemeClr val="tx1"/>
                </a:solidFill>
              </a:rPr>
              <a:t>интонация незаконченности.</a:t>
            </a:r>
            <a:endParaRPr lang="en-US" sz="2400" dirty="0">
              <a:solidFill>
                <a:schemeClr val="tx1"/>
              </a:solidFill>
            </a:endParaRPr>
          </a:p>
          <a:p>
            <a:pPr algn="just">
              <a:buNone/>
            </a:pPr>
            <a:r>
              <a:rPr lang="ru-RU" sz="2000" b="1" dirty="0"/>
              <a:t>       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«Наш голос не поднимается вверх, и не опускается вниз. Он тает и исчезает, не заканчивая фразы, не кладя её на дно, а, оставляя её висеть в воздухе».                                         (К.С. Станиславский)</a:t>
            </a:r>
          </a:p>
          <a:p>
            <a:pPr algn="just">
              <a:buNone/>
            </a:pPr>
            <a:r>
              <a:rPr lang="ru-RU" sz="2400" i="1" dirty="0"/>
              <a:t>        Палач сдёрнул с него лохмотья; ему увязали руки и ноги в нарочно сделанные станки, и… Не будем смущать читателей картиною адских мук, от которых дыбом поднялись бы их волоса.</a:t>
            </a:r>
            <a:r>
              <a:rPr lang="ru-RU" sz="2400" dirty="0"/>
              <a:t> (</a:t>
            </a:r>
            <a:r>
              <a:rPr lang="ru-RU" sz="2400" i="1" dirty="0"/>
              <a:t>Н. Гоголь</a:t>
            </a:r>
            <a:r>
              <a:rPr lang="ru-RU" sz="2400" dirty="0"/>
              <a:t>)</a:t>
            </a:r>
          </a:p>
          <a:p>
            <a:pPr algn="just">
              <a:buNone/>
            </a:pPr>
            <a:endParaRPr lang="ru-RU" sz="2400" dirty="0">
              <a:solidFill>
                <a:schemeClr val="tx1"/>
              </a:solidFill>
            </a:endParaRPr>
          </a:p>
          <a:p>
            <a:pPr algn="just">
              <a:buNone/>
            </a:pPr>
            <a:endParaRPr lang="ru-RU" sz="2000" dirty="0"/>
          </a:p>
          <a:p>
            <a:pPr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7967"/>
          <a:stretch>
            <a:fillRect/>
          </a:stretch>
        </p:blipFill>
        <p:spPr bwMode="auto">
          <a:xfrm>
            <a:off x="683858" y="552451"/>
            <a:ext cx="1231858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Задание 1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Задание 1. </a:t>
            </a:r>
            <a:r>
              <a:rPr lang="ru-RU" b="1" dirty="0" smtClean="0"/>
              <a:t>Вам, конечно, знаком человек, изображённый на этой фотографии. Это Юрий Алексеевич Гагарин (1934–1968) – первый космонавт. Выразительно прочитайте текст о Юрии Алексеевиче Гагарине вслух.</a:t>
            </a:r>
            <a:endParaRPr lang="ru-RU" b="1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b="1" dirty="0">
                <a:solidFill>
                  <a:schemeClr val="tx1"/>
                </a:solidFill>
              </a:rPr>
              <a:t>У Вас есть </a:t>
            </a:r>
            <a:r>
              <a:rPr lang="ru-RU" b="1" dirty="0" smtClean="0"/>
              <a:t>2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минуты на подготовку.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  <a:p>
            <a:pPr>
              <a:buNone/>
            </a:pPr>
            <a:endParaRPr lang="ru-RU" dirty="0">
              <a:solidFill>
                <a:schemeClr val="tx1"/>
              </a:solidFill>
            </a:endParaRPr>
          </a:p>
          <a:p>
            <a:pPr algn="just">
              <a:buNone/>
            </a:pPr>
            <a:r>
              <a:rPr lang="ru-RU" dirty="0"/>
              <a:t> </a:t>
            </a:r>
            <a:r>
              <a:rPr lang="ru-RU" dirty="0" smtClean="0"/>
              <a:t>           Кандидаты в первый отряд космонавтов набирались среди военных лётчиков-истребителей по решению Сергея Павловича Королёва, считавшего, что именно эти лётчики уже имеют опыт перегрузок, стрессовых ситуаций и перепадов давления. Их было 20 молодых лётчиков, которых готовили к первому полёту в космос. Юрий Гагарин был одним из них.</a:t>
            </a:r>
            <a:r>
              <a:rPr lang="en-US" dirty="0" smtClean="0">
                <a:solidFill>
                  <a:schemeClr val="tx1"/>
                </a:solidFill>
              </a:rPr>
              <a:t>&lt;</a:t>
            </a:r>
            <a:r>
              <a:rPr lang="ru-RU" dirty="0">
                <a:solidFill>
                  <a:schemeClr val="tx1"/>
                </a:solidFill>
              </a:rPr>
              <a:t>…</a:t>
            </a:r>
            <a:r>
              <a:rPr lang="en-US" dirty="0">
                <a:solidFill>
                  <a:schemeClr val="tx1"/>
                </a:solidFill>
              </a:rPr>
              <a:t>&gt;</a:t>
            </a:r>
            <a:r>
              <a:rPr lang="ru-RU" dirty="0">
                <a:solidFill>
                  <a:schemeClr val="tx1"/>
                </a:solidFill>
              </a:rPr>
              <a:t> (</a:t>
            </a:r>
            <a:r>
              <a:rPr lang="ru-RU" dirty="0" smtClean="0">
                <a:solidFill>
                  <a:schemeClr val="tx1"/>
                </a:solidFill>
              </a:rPr>
              <a:t>177 </a:t>
            </a:r>
            <a:r>
              <a:rPr lang="ru-RU" dirty="0">
                <a:solidFill>
                  <a:schemeClr val="tx1"/>
                </a:solidFill>
              </a:rPr>
              <a:t>слов)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https://im1-tub-ru.yandex.net/i?id=64544b63193d1239cd7ecec350a6d2a2-l&amp;n=1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82" y="285728"/>
            <a:ext cx="1491833" cy="118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Запятая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8" y="1438275"/>
            <a:ext cx="8072464" cy="4603088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Значение: </a:t>
            </a:r>
            <a:r>
              <a:rPr lang="ru-RU" sz="2400" dirty="0">
                <a:solidFill>
                  <a:schemeClr val="tx1"/>
                </a:solidFill>
              </a:rPr>
              <a:t>обычно показывает, что мысль не закончена.</a:t>
            </a:r>
          </a:p>
          <a:p>
            <a:pPr algn="just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Интонация: </a:t>
            </a:r>
            <a:r>
              <a:rPr lang="ru-RU" sz="2400" dirty="0">
                <a:solidFill>
                  <a:schemeClr val="tx1"/>
                </a:solidFill>
              </a:rPr>
              <a:t>соединительная пауза,  перед которой  повышение голоса на ударном слове.</a:t>
            </a:r>
          </a:p>
          <a:p>
            <a:pPr algn="just">
              <a:buNone/>
            </a:pPr>
            <a:endParaRPr lang="ru-RU" sz="2400" dirty="0">
              <a:solidFill>
                <a:schemeClr val="tx1"/>
              </a:solidFill>
            </a:endParaRPr>
          </a:p>
          <a:p>
            <a:pPr algn="just">
              <a:buNone/>
            </a:pPr>
            <a:r>
              <a:rPr lang="ru-RU" sz="2400" dirty="0">
                <a:solidFill>
                  <a:schemeClr val="tx1"/>
                </a:solidFill>
              </a:rPr>
              <a:t>  </a:t>
            </a:r>
            <a:r>
              <a:rPr lang="ru-RU" sz="2400" i="1" dirty="0">
                <a:solidFill>
                  <a:schemeClr val="tx1"/>
                </a:solidFill>
              </a:rPr>
              <a:t>Становясь </a:t>
            </a:r>
            <a:r>
              <a:rPr lang="ru-RU" sz="2400" i="1" dirty="0" err="1">
                <a:solidFill>
                  <a:schemeClr val="tx1"/>
                </a:solidFill>
              </a:rPr>
              <a:t>старше,¦</a:t>
            </a:r>
            <a:r>
              <a:rPr lang="ru-RU" sz="2400" i="1" dirty="0">
                <a:solidFill>
                  <a:schemeClr val="tx1"/>
                </a:solidFill>
              </a:rPr>
              <a:t> сильнее </a:t>
            </a:r>
            <a:r>
              <a:rPr lang="ru-RU" sz="2400" i="1" dirty="0" err="1">
                <a:solidFill>
                  <a:schemeClr val="tx1"/>
                </a:solidFill>
              </a:rPr>
              <a:t>чувствуешь,¦</a:t>
            </a:r>
            <a:r>
              <a:rPr lang="ru-RU" sz="2400" i="1" dirty="0">
                <a:solidFill>
                  <a:schemeClr val="tx1"/>
                </a:solidFill>
              </a:rPr>
              <a:t> как глубок смысл многих простых истин.  (С. Львов)</a:t>
            </a:r>
          </a:p>
          <a:p>
            <a:pPr algn="just">
              <a:buNone/>
            </a:pPr>
            <a:endParaRPr lang="ru-RU" sz="2000" dirty="0">
              <a:solidFill>
                <a:schemeClr val="tx1"/>
              </a:solidFill>
            </a:endParaRPr>
          </a:p>
          <a:p>
            <a:pPr algn="just">
              <a:buNone/>
            </a:pPr>
            <a:r>
              <a:rPr lang="ru-RU" sz="2000" dirty="0"/>
              <a:t> </a:t>
            </a:r>
            <a:r>
              <a:rPr lang="ru-RU" sz="2000" i="1" dirty="0"/>
              <a:t> </a:t>
            </a:r>
            <a:endParaRPr lang="ru-RU" sz="2000" dirty="0">
              <a:solidFill>
                <a:schemeClr val="tx1"/>
              </a:solidFill>
            </a:endParaRPr>
          </a:p>
          <a:p>
            <a:pPr algn="just">
              <a:buNone/>
            </a:pPr>
            <a:endParaRPr lang="ru-RU" sz="2000" dirty="0"/>
          </a:p>
          <a:p>
            <a:pPr algn="just">
              <a:buNone/>
            </a:pPr>
            <a:endParaRPr lang="ru-RU" sz="2000" dirty="0"/>
          </a:p>
          <a:p>
            <a:pPr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861" y="304801"/>
            <a:ext cx="1403393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2643174" y="3357562"/>
            <a:ext cx="550069" cy="20955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5929322" y="3357562"/>
            <a:ext cx="550069" cy="20955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Точка с запятой 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8" y="1438275"/>
            <a:ext cx="8286778" cy="4603088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buNone/>
            </a:pP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buNone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Значение: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относительно законченная мысль.</a:t>
            </a:r>
          </a:p>
          <a:p>
            <a:pPr algn="just">
              <a:buNone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Интонация: </a:t>
            </a:r>
            <a:r>
              <a:rPr lang="ru-RU" sz="2800" dirty="0">
                <a:solidFill>
                  <a:schemeClr val="tx1"/>
                </a:solidFill>
              </a:rPr>
              <a:t>голос перед ней несколько понижается, но не так сильно, как при точке. </a:t>
            </a:r>
          </a:p>
          <a:p>
            <a:pPr algn="just">
              <a:buNone/>
            </a:pPr>
            <a:r>
              <a:rPr lang="ru-RU" sz="2800" dirty="0"/>
              <a:t> </a:t>
            </a:r>
          </a:p>
          <a:p>
            <a:pPr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В звучащей речи точка с запятой означает соединительную паузу. Эта </a:t>
            </a:r>
            <a:r>
              <a:rPr lang="ru-RU" sz="2800" dirty="0" smtClean="0">
                <a:solidFill>
                  <a:schemeClr val="tx1"/>
                </a:solidFill>
              </a:rPr>
              <a:t>пауз</a:t>
            </a:r>
            <a:r>
              <a:rPr lang="ru-RU" sz="2800" dirty="0" smtClean="0"/>
              <a:t>а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короче, чем перед точкой.</a:t>
            </a:r>
          </a:p>
          <a:p>
            <a:pPr algn="just">
              <a:buNone/>
            </a:pPr>
            <a:endParaRPr lang="ru-RU" sz="2000" dirty="0"/>
          </a:p>
          <a:p>
            <a:pPr algn="just">
              <a:buNone/>
            </a:pPr>
            <a:endParaRPr lang="ru-RU" sz="2000" dirty="0"/>
          </a:p>
          <a:p>
            <a:pPr algn="just">
              <a:buNone/>
            </a:pPr>
            <a:endParaRPr lang="ru-RU" sz="2000" dirty="0"/>
          </a:p>
          <a:p>
            <a:pPr>
              <a:buNone/>
            </a:pPr>
            <a:r>
              <a:rPr lang="ru-RU" b="1" dirty="0"/>
              <a:t> 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347" y="144463"/>
            <a:ext cx="10287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Двоеточие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8" y="1438275"/>
            <a:ext cx="8286778" cy="4603088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buNone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Значение: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ru-RU" sz="2800" dirty="0">
                <a:solidFill>
                  <a:schemeClr val="tx1"/>
                </a:solidFill>
              </a:rPr>
              <a:t>завершение  отрезка мысли, за которым последует её продолжение: перечисление, пояснение и т.п.</a:t>
            </a:r>
          </a:p>
          <a:p>
            <a:pPr algn="just">
              <a:buNone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Интонация: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перед двоеточием понижение тона, а затем логическая пауза.</a:t>
            </a:r>
          </a:p>
          <a:p>
            <a:pPr algn="just">
              <a:buNone/>
            </a:pPr>
            <a:endParaRPr lang="ru-RU" sz="2800" dirty="0">
              <a:solidFill>
                <a:schemeClr val="tx1"/>
              </a:solidFill>
            </a:endParaRPr>
          </a:p>
          <a:p>
            <a:pPr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       Любовь к большой Родине ¦ начинается с любви к родине</a:t>
            </a:r>
          </a:p>
          <a:p>
            <a:pPr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малой:¦¦</a:t>
            </a:r>
            <a:r>
              <a:rPr lang="ru-RU" sz="2800" dirty="0">
                <a:solidFill>
                  <a:schemeClr val="tx1"/>
                </a:solidFill>
              </a:rPr>
              <a:t> своему городу, ¦ улице, ¦ переулку. (</a:t>
            </a:r>
            <a:r>
              <a:rPr lang="ru-RU" sz="2800" i="1" dirty="0">
                <a:solidFill>
                  <a:schemeClr val="tx1"/>
                </a:solidFill>
              </a:rPr>
              <a:t>Ю. Нагибин</a:t>
            </a:r>
            <a:r>
              <a:rPr lang="ru-RU" sz="2800" dirty="0">
                <a:solidFill>
                  <a:schemeClr val="tx1"/>
                </a:solidFill>
              </a:rPr>
              <a:t>) </a:t>
            </a:r>
          </a:p>
          <a:p>
            <a:pPr algn="just">
              <a:buNone/>
            </a:pPr>
            <a:endParaRPr lang="ru-RU" sz="2000" dirty="0"/>
          </a:p>
          <a:p>
            <a:pPr algn="just">
              <a:buNone/>
            </a:pPr>
            <a:r>
              <a:rPr lang="ru-RU" sz="2900" dirty="0"/>
              <a:t>      Но ведь помимо торжественной </a:t>
            </a:r>
            <a:r>
              <a:rPr lang="ru-RU" sz="2600" dirty="0">
                <a:solidFill>
                  <a:schemeClr val="tx1"/>
                </a:solidFill>
              </a:rPr>
              <a:t>¦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900" dirty="0"/>
              <a:t>государственной </a:t>
            </a:r>
            <a:r>
              <a:rPr lang="ru-RU" sz="2900" dirty="0" err="1"/>
              <a:t>истории</a:t>
            </a:r>
            <a:r>
              <a:rPr lang="ru-RU" sz="2600" dirty="0" err="1">
                <a:solidFill>
                  <a:schemeClr val="tx1"/>
                </a:solidFill>
              </a:rPr>
              <a:t>¦</a:t>
            </a:r>
            <a:r>
              <a:rPr lang="ru-RU" sz="2900" dirty="0"/>
              <a:t> была ещё иная,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2600" dirty="0">
                <a:solidFill>
                  <a:schemeClr val="tx1"/>
                </a:solidFill>
              </a:rPr>
              <a:t>¦</a:t>
            </a:r>
            <a:r>
              <a:rPr lang="ru-RU" sz="2900" dirty="0"/>
              <a:t> не менее значимая:</a:t>
            </a:r>
            <a:r>
              <a:rPr lang="ru-RU" sz="3200" dirty="0">
                <a:solidFill>
                  <a:schemeClr val="tx1"/>
                </a:solidFill>
              </a:rPr>
              <a:t> </a:t>
            </a:r>
            <a:r>
              <a:rPr lang="ru-RU" sz="2600" dirty="0">
                <a:solidFill>
                  <a:schemeClr val="tx1"/>
                </a:solidFill>
              </a:rPr>
              <a:t>¦¦</a:t>
            </a:r>
            <a:r>
              <a:rPr lang="ru-RU" sz="2900" dirty="0"/>
              <a:t> история наших семей. (</a:t>
            </a:r>
            <a:r>
              <a:rPr lang="ru-RU" sz="2900" dirty="0" err="1"/>
              <a:t>Л.Жуховицкий</a:t>
            </a:r>
            <a:r>
              <a:rPr lang="ru-RU" sz="2900" dirty="0"/>
              <a:t>)</a:t>
            </a:r>
          </a:p>
          <a:p>
            <a:pPr>
              <a:buNone/>
            </a:pPr>
            <a:r>
              <a:rPr lang="ru-RU" b="1" dirty="0"/>
              <a:t>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046" y="333375"/>
            <a:ext cx="86485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2357422" y="3143248"/>
            <a:ext cx="664369" cy="16192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71472" y="3500438"/>
            <a:ext cx="628650" cy="12382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924050"/>
            <a:ext cx="764386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609600"/>
            <a:ext cx="6526877" cy="1320800"/>
          </a:xfrm>
        </p:spPr>
        <p:txBody>
          <a:bodyPr>
            <a:normAutofit/>
          </a:bodyPr>
          <a:lstStyle/>
          <a:p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Рыбченкова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Л.М,, Александрова О.М., Загоровская О.Ф.</a:t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Русский язык. 8 класс. М.: Просвещение,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201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7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68" y="214290"/>
            <a:ext cx="1756080" cy="2451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414962" y="1752600"/>
            <a:ext cx="1700213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Тире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8" y="1438275"/>
            <a:ext cx="8072464" cy="4603088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buNone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Значение: </a:t>
            </a:r>
            <a:r>
              <a:rPr lang="ru-RU" sz="2800" dirty="0">
                <a:solidFill>
                  <a:schemeClr val="tx1"/>
                </a:solidFill>
              </a:rPr>
              <a:t>следующие за тире слова или   предложения раскрывают то или иное понятие. </a:t>
            </a:r>
          </a:p>
          <a:p>
            <a:pPr algn="just">
              <a:buNone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Интонация: </a:t>
            </a:r>
            <a:r>
              <a:rPr lang="ru-RU" sz="2800" dirty="0">
                <a:solidFill>
                  <a:schemeClr val="tx1"/>
                </a:solidFill>
              </a:rPr>
              <a:t>значительная и напряжённая пауза.</a:t>
            </a:r>
          </a:p>
          <a:p>
            <a:pPr algn="just">
              <a:buNone/>
            </a:pPr>
            <a:endParaRPr lang="ru-RU" sz="2800" dirty="0">
              <a:solidFill>
                <a:schemeClr val="tx1"/>
              </a:solidFill>
            </a:endParaRPr>
          </a:p>
          <a:p>
            <a:pPr algn="just">
              <a:buNone/>
            </a:pPr>
            <a:r>
              <a:rPr lang="ru-RU" sz="2800" i="1" dirty="0"/>
              <a:t>      Мы почти </a:t>
            </a:r>
            <a:r>
              <a:rPr lang="ru-RU" sz="2800" i="1" dirty="0" err="1"/>
              <a:t>забыли,</a:t>
            </a:r>
            <a:r>
              <a:rPr lang="ru-RU" sz="2800" dirty="0" err="1">
                <a:solidFill>
                  <a:schemeClr val="tx1"/>
                </a:solidFill>
              </a:rPr>
              <a:t>¦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i="1" dirty="0"/>
              <a:t>что справедливость склонна к состраданию и прощению.</a:t>
            </a:r>
            <a:r>
              <a:rPr lang="ru-RU" sz="2800" dirty="0">
                <a:solidFill>
                  <a:schemeClr val="tx1"/>
                </a:solidFill>
              </a:rPr>
              <a:t> ¦¦</a:t>
            </a:r>
            <a:r>
              <a:rPr lang="ru-RU" sz="2800" i="1" dirty="0"/>
              <a:t> Ведь справедливость </a:t>
            </a:r>
            <a:r>
              <a:rPr lang="ru-RU" sz="2800" dirty="0">
                <a:solidFill>
                  <a:schemeClr val="tx1"/>
                </a:solidFill>
              </a:rPr>
              <a:t>¦¦</a:t>
            </a:r>
            <a:r>
              <a:rPr lang="ru-RU" sz="2800" i="1" dirty="0"/>
              <a:t> — это поток живой любви к людям. (И. Ильин)</a:t>
            </a:r>
            <a:endParaRPr lang="ru-RU" sz="2800" dirty="0">
              <a:solidFill>
                <a:schemeClr val="tx1"/>
              </a:solidFill>
            </a:endParaRPr>
          </a:p>
          <a:p>
            <a:pPr algn="just">
              <a:buNone/>
            </a:pPr>
            <a:r>
              <a:rPr lang="ru-RU" sz="2800" dirty="0"/>
              <a:t> </a:t>
            </a:r>
            <a:endParaRPr lang="ru-RU" sz="2000" dirty="0"/>
          </a:p>
          <a:p>
            <a:pPr algn="just">
              <a:buNone/>
            </a:pPr>
            <a:endParaRPr lang="ru-RU" sz="2000" dirty="0"/>
          </a:p>
          <a:p>
            <a:pPr>
              <a:buNone/>
            </a:pPr>
            <a:r>
              <a:rPr lang="ru-RU" b="1" dirty="0"/>
              <a:t>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704" y="238125"/>
            <a:ext cx="13525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Скобки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8" y="1438275"/>
            <a:ext cx="8429654" cy="4603088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buNone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Значение: </a:t>
            </a:r>
            <a:r>
              <a:rPr lang="ru-RU" sz="2800" dirty="0">
                <a:solidFill>
                  <a:schemeClr val="tx1"/>
                </a:solidFill>
              </a:rPr>
              <a:t>дополнительное пояснение, уточнение авторской мысли, второстепенное замечание. </a:t>
            </a:r>
          </a:p>
          <a:p>
            <a:pPr algn="just">
              <a:buNone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Интонация: </a:t>
            </a:r>
            <a:r>
              <a:rPr lang="ru-RU" sz="2800" dirty="0">
                <a:solidFill>
                  <a:schemeClr val="tx1"/>
                </a:solidFill>
              </a:rPr>
              <a:t>выделение паузами, понижение тона, ускорение темпа.</a:t>
            </a:r>
            <a:endParaRPr lang="en-US" sz="2800" dirty="0">
              <a:solidFill>
                <a:schemeClr val="tx1"/>
              </a:solidFill>
            </a:endParaRPr>
          </a:p>
          <a:p>
            <a:pPr algn="just">
              <a:buNone/>
            </a:pPr>
            <a:endParaRPr lang="ru-RU" sz="2800" dirty="0">
              <a:solidFill>
                <a:schemeClr val="tx1"/>
              </a:solidFill>
            </a:endParaRPr>
          </a:p>
          <a:p>
            <a:pPr algn="just">
              <a:buNone/>
            </a:pPr>
            <a:r>
              <a:rPr lang="ru-RU" sz="2800" dirty="0"/>
              <a:t> </a:t>
            </a:r>
          </a:p>
          <a:p>
            <a:pPr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Цезарь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¦ (так звали льва в зверинце) ¦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спит и тихо взвизгивает во сне.   (А. Куприн)</a:t>
            </a:r>
          </a:p>
          <a:p>
            <a:pPr algn="just">
              <a:buNone/>
            </a:pPr>
            <a:endParaRPr lang="ru-RU" sz="2800" dirty="0">
              <a:solidFill>
                <a:schemeClr val="tx1"/>
              </a:solidFill>
            </a:endParaRPr>
          </a:p>
          <a:p>
            <a:pPr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Охотники —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¦ а их немало в этом краю — ¦ чувствуют себя гостями в лесу. 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ru-RU" sz="2800" dirty="0">
                <a:solidFill>
                  <a:schemeClr val="tx1"/>
                </a:solidFill>
              </a:rPr>
              <a:t>(В. Тендряков)</a:t>
            </a:r>
          </a:p>
          <a:p>
            <a:pPr algn="just">
              <a:buNone/>
            </a:pPr>
            <a:endParaRPr lang="ru-RU" sz="2000" dirty="0">
              <a:solidFill>
                <a:schemeClr val="tx1"/>
              </a:solidFill>
            </a:endParaRPr>
          </a:p>
          <a:p>
            <a:pPr algn="just">
              <a:buNone/>
            </a:pPr>
            <a:endParaRPr lang="ru-RU" sz="2000" dirty="0"/>
          </a:p>
          <a:p>
            <a:pPr algn="just">
              <a:buNone/>
            </a:pPr>
            <a:endParaRPr lang="ru-RU" sz="2000" dirty="0"/>
          </a:p>
          <a:p>
            <a:pPr>
              <a:buNone/>
            </a:pPr>
            <a:r>
              <a:rPr lang="ru-RU" b="1" dirty="0"/>
              <a:t>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029" y="247650"/>
            <a:ext cx="1248781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785786" y="3143248"/>
            <a:ext cx="507206" cy="18097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2857488" y="3071810"/>
            <a:ext cx="2257425" cy="20002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215074" y="3071810"/>
            <a:ext cx="2214563" cy="16192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1500166" y="4071942"/>
            <a:ext cx="507206" cy="18097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571736" y="4000504"/>
            <a:ext cx="2257425" cy="20002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072198" y="4000504"/>
            <a:ext cx="2214563" cy="16192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Логические правила устной речи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Если во фразе имеется противопоставление, то выделяются оба противопоставляемых слова: </a:t>
            </a:r>
            <a:r>
              <a:rPr lang="ru-RU" sz="2400" i="1" dirty="0">
                <a:solidFill>
                  <a:schemeClr val="tx1"/>
                </a:solidFill>
              </a:rPr>
              <a:t> Вопрос в том, кого мы жалеем – </a:t>
            </a:r>
            <a:r>
              <a:rPr lang="ru-RU" sz="2400" b="1" i="1" dirty="0">
                <a:solidFill>
                  <a:schemeClr val="tx1"/>
                </a:solidFill>
              </a:rPr>
              <a:t>других</a:t>
            </a:r>
            <a:r>
              <a:rPr lang="ru-RU" sz="2400" i="1" dirty="0">
                <a:solidFill>
                  <a:schemeClr val="tx1"/>
                </a:solidFill>
              </a:rPr>
              <a:t> или </a:t>
            </a:r>
            <a:r>
              <a:rPr lang="ru-RU" sz="2400" b="1" i="1" dirty="0">
                <a:solidFill>
                  <a:schemeClr val="tx1"/>
                </a:solidFill>
              </a:rPr>
              <a:t>себя</a:t>
            </a:r>
            <a:r>
              <a:rPr lang="ru-RU" sz="2400" i="1" dirty="0">
                <a:solidFill>
                  <a:schemeClr val="tx1"/>
                </a:solidFill>
              </a:rPr>
              <a:t>?</a:t>
            </a:r>
          </a:p>
          <a:p>
            <a:pPr algn="just"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При сочетании двух существительных выделяется то, которое стоит в родительном падеже: </a:t>
            </a:r>
            <a:r>
              <a:rPr lang="ru-RU" sz="2400" i="1" dirty="0">
                <a:solidFill>
                  <a:schemeClr val="tx1"/>
                </a:solidFill>
              </a:rPr>
              <a:t>Демократия – это власть </a:t>
            </a:r>
            <a:r>
              <a:rPr lang="ru-RU" sz="2400" b="1" i="1" dirty="0">
                <a:solidFill>
                  <a:schemeClr val="tx1"/>
                </a:solidFill>
              </a:rPr>
              <a:t>народа</a:t>
            </a:r>
            <a:r>
              <a:rPr lang="ru-RU" sz="2400" i="1" dirty="0">
                <a:solidFill>
                  <a:schemeClr val="tx1"/>
                </a:solidFill>
              </a:rPr>
              <a:t>.</a:t>
            </a:r>
          </a:p>
          <a:p>
            <a:pPr algn="just"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При сравнении выделяется то, с чем сравнивается, а не предмет сравнения: </a:t>
            </a:r>
            <a:r>
              <a:rPr lang="ru-RU" sz="2400" i="1" dirty="0">
                <a:solidFill>
                  <a:schemeClr val="tx1"/>
                </a:solidFill>
              </a:rPr>
              <a:t> Кленовый лист напоминает нам </a:t>
            </a:r>
            <a:r>
              <a:rPr lang="ru-RU" sz="2400" b="1" i="1" dirty="0">
                <a:solidFill>
                  <a:schemeClr val="tx1"/>
                </a:solidFill>
              </a:rPr>
              <a:t>янтарь</a:t>
            </a:r>
            <a:r>
              <a:rPr lang="ru-RU" sz="2400" i="1" dirty="0">
                <a:solidFill>
                  <a:schemeClr val="tx1"/>
                </a:solidFill>
              </a:rPr>
              <a:t>. (Н. Заболоцкий)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Логические правила устной речи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001" y="1500174"/>
            <a:ext cx="7993089" cy="4541189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dirty="0">
              <a:solidFill>
                <a:schemeClr val="tx1"/>
              </a:solidFill>
            </a:endParaRPr>
          </a:p>
          <a:p>
            <a:pPr algn="just">
              <a:buFont typeface="+mj-lt"/>
              <a:buAutoNum type="arabicPeriod" startAt="4"/>
            </a:pPr>
            <a:r>
              <a:rPr lang="ru-RU" sz="2000" dirty="0"/>
              <a:t>Прилагательное обычно не принимает на себя ударения. Определение как бы сливается с определяемым словом, которое несколько выделяется: </a:t>
            </a:r>
            <a:r>
              <a:rPr lang="ru-RU" sz="2000" i="1" dirty="0"/>
              <a:t>Жёлтые листья сплошным ковром покрывают землю.</a:t>
            </a:r>
          </a:p>
          <a:p>
            <a:pPr algn="just">
              <a:buFont typeface="+mj-lt"/>
              <a:buAutoNum type="arabicPeriod" startAt="4"/>
            </a:pPr>
            <a:r>
              <a:rPr lang="ru-RU" sz="2000" dirty="0"/>
              <a:t>Если к слову относится несколько определений, то они выделяются все, кроме последнего, которое сливается с определяемым словом: </a:t>
            </a:r>
            <a:r>
              <a:rPr lang="ru-RU" sz="2000" i="1" dirty="0"/>
              <a:t>Ты один мне поддержка и опора, о великий, могучий, правдивый и свободный русский язык!   </a:t>
            </a:r>
            <a:r>
              <a:rPr lang="ru-RU" sz="2000" i="1" dirty="0" smtClean="0"/>
              <a:t>(</a:t>
            </a:r>
            <a:r>
              <a:rPr lang="ru-RU" sz="2000" i="1" dirty="0"/>
              <a:t>И. Тургенев). </a:t>
            </a:r>
          </a:p>
          <a:p>
            <a:pPr algn="just">
              <a:buFont typeface="+mj-lt"/>
              <a:buAutoNum type="arabicPeriod" startAt="4"/>
            </a:pPr>
            <a:r>
              <a:rPr lang="ru-RU" sz="2000" dirty="0"/>
              <a:t>Частицы «не» и «ни» интонационно не выделяются. Они сливаются со словом, к которому относятся, причем ударение падает на само слово: </a:t>
            </a:r>
            <a:r>
              <a:rPr lang="ru-RU" sz="2000" i="1" dirty="0"/>
              <a:t>Как ни старайся, ничего у тебя не выйдет.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Интонирование в различных синтаксических  конструкциях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2800" b="1" dirty="0"/>
              <a:t>           </a:t>
            </a:r>
            <a:endParaRPr lang="ru-RU" sz="2800" dirty="0"/>
          </a:p>
          <a:p>
            <a:pPr algn="just">
              <a:buNone/>
            </a:pPr>
            <a:r>
              <a:rPr lang="ru-RU" sz="2800" dirty="0">
                <a:solidFill>
                  <a:schemeClr val="tx1"/>
                </a:solidFill>
              </a:rPr>
              <a:t>Сравните:</a:t>
            </a:r>
          </a:p>
          <a:p>
            <a:pPr algn="just">
              <a:buNone/>
            </a:pPr>
            <a:endParaRPr lang="ru-RU" sz="2800" dirty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sz="2800" b="1" dirty="0">
                <a:solidFill>
                  <a:schemeClr val="tx1"/>
                </a:solidFill>
              </a:rPr>
              <a:t>Дома улицы залиты светом.</a:t>
            </a:r>
          </a:p>
          <a:p>
            <a:pPr algn="ctr">
              <a:buNone/>
            </a:pPr>
            <a:endParaRPr lang="ru-RU" sz="2800" b="1" dirty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sz="2800" b="1" dirty="0">
                <a:solidFill>
                  <a:schemeClr val="tx1"/>
                </a:solidFill>
              </a:rPr>
              <a:t>Дома, улицы залиты светом.</a:t>
            </a:r>
          </a:p>
          <a:p>
            <a:pPr algn="just">
              <a:buNone/>
            </a:pPr>
            <a:r>
              <a:rPr lang="ru-RU" sz="2800" b="1" i="1" dirty="0">
                <a:solidFill>
                  <a:schemeClr val="tx1"/>
                </a:solidFill>
              </a:rPr>
              <a:t>         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Интонирование в различных синтаксических  конструкциях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2800" b="1" dirty="0"/>
              <a:t>           </a:t>
            </a:r>
            <a:endParaRPr lang="ru-RU" sz="2800" dirty="0"/>
          </a:p>
          <a:p>
            <a:pPr algn="just">
              <a:buNone/>
            </a:pPr>
            <a:r>
              <a:rPr lang="ru-RU" sz="2800" dirty="0"/>
              <a:t> </a:t>
            </a:r>
          </a:p>
          <a:p>
            <a:pPr algn="just">
              <a:buNone/>
            </a:pPr>
            <a:endParaRPr lang="ru-RU" sz="2800" dirty="0"/>
          </a:p>
          <a:p>
            <a:pPr algn="ctr">
              <a:buNone/>
            </a:pPr>
            <a:r>
              <a:rPr lang="ru-RU" sz="2800" b="1" dirty="0">
                <a:solidFill>
                  <a:schemeClr val="tx1"/>
                </a:solidFill>
              </a:rPr>
              <a:t>Дома улицы ¦  залиты светом.</a:t>
            </a:r>
          </a:p>
          <a:p>
            <a:pPr algn="ctr">
              <a:buNone/>
            </a:pPr>
            <a:endParaRPr lang="ru-RU" sz="2800" b="1" dirty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sz="2800" b="1" dirty="0" err="1">
                <a:solidFill>
                  <a:schemeClr val="tx1"/>
                </a:solidFill>
              </a:rPr>
              <a:t>Дома,¦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улицы¦</a:t>
            </a:r>
            <a:r>
              <a:rPr lang="ru-RU" sz="2800" b="1" dirty="0">
                <a:solidFill>
                  <a:schemeClr val="tx1"/>
                </a:solidFill>
              </a:rPr>
              <a:t> залиты светом.</a:t>
            </a:r>
          </a:p>
          <a:p>
            <a:pPr algn="just">
              <a:buNone/>
            </a:pPr>
            <a:r>
              <a:rPr lang="ru-RU" sz="2800" b="1" i="1" dirty="0">
                <a:solidFill>
                  <a:schemeClr val="tx1"/>
                </a:solidFill>
              </a:rPr>
              <a:t>          </a:t>
            </a:r>
            <a:endParaRPr lang="ru-RU" sz="2800" i="1" dirty="0">
              <a:solidFill>
                <a:schemeClr val="tx1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2357422" y="2786058"/>
            <a:ext cx="1714512" cy="285752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429124" y="2786058"/>
            <a:ext cx="2286016" cy="35719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572000" y="3857628"/>
            <a:ext cx="2286016" cy="35719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2285984" y="4000504"/>
            <a:ext cx="785818" cy="21431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3357554" y="4000504"/>
            <a:ext cx="928694" cy="214314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Критерии оценивания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0047" t="30936" r="33131" b="24868"/>
          <a:stretch>
            <a:fillRect/>
          </a:stretch>
        </p:blipFill>
        <p:spPr bwMode="auto">
          <a:xfrm>
            <a:off x="418392" y="1785926"/>
            <a:ext cx="816434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Интонирование в различных синтаксических  конструкциях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2800" b="1" dirty="0"/>
              <a:t>           </a:t>
            </a:r>
            <a:endParaRPr lang="ru-RU" sz="2800" dirty="0"/>
          </a:p>
          <a:p>
            <a:pPr algn="just">
              <a:buNone/>
            </a:pPr>
            <a:r>
              <a:rPr lang="ru-RU" sz="2800" dirty="0"/>
              <a:t> </a:t>
            </a:r>
          </a:p>
          <a:p>
            <a:pPr algn="just">
              <a:buNone/>
            </a:pPr>
            <a:endParaRPr lang="ru-RU" sz="2800" dirty="0"/>
          </a:p>
          <a:p>
            <a:pPr algn="ctr">
              <a:buNone/>
            </a:pPr>
            <a:r>
              <a:rPr lang="ru-RU" sz="2800" dirty="0"/>
              <a:t>Дома улицы ¦  залиты светом.</a:t>
            </a:r>
          </a:p>
          <a:p>
            <a:pPr algn="ctr">
              <a:buNone/>
            </a:pPr>
            <a:endParaRPr lang="ru-RU" sz="2800" dirty="0"/>
          </a:p>
          <a:p>
            <a:pPr algn="ctr">
              <a:buNone/>
            </a:pPr>
            <a:r>
              <a:rPr lang="ru-RU" sz="2800" dirty="0" err="1"/>
              <a:t>Дома,¦</a:t>
            </a:r>
            <a:r>
              <a:rPr lang="ru-RU" sz="2800" dirty="0"/>
              <a:t> </a:t>
            </a:r>
            <a:r>
              <a:rPr lang="ru-RU" sz="2800" dirty="0" err="1"/>
              <a:t>улицы¦</a:t>
            </a:r>
            <a:r>
              <a:rPr lang="ru-RU" sz="2800" dirty="0"/>
              <a:t> залиты светом.</a:t>
            </a:r>
          </a:p>
          <a:p>
            <a:pPr algn="just">
              <a:buNone/>
            </a:pPr>
            <a:r>
              <a:rPr lang="ru-RU" sz="2800" b="1" i="1" dirty="0"/>
              <a:t>          </a:t>
            </a:r>
            <a:endParaRPr lang="ru-RU" sz="2800" i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2521744" y="3533776"/>
            <a:ext cx="435769" cy="314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V="1">
            <a:off x="2085975" y="4648201"/>
            <a:ext cx="435769" cy="314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2907507" y="4705351"/>
            <a:ext cx="435769" cy="314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764882" y="3600450"/>
            <a:ext cx="507206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750594" y="4772025"/>
            <a:ext cx="507206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500174"/>
            <a:ext cx="7116679" cy="4678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214290"/>
            <a:ext cx="1048510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71463" y="5724525"/>
            <a:ext cx="222885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Предложения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 однородными членами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sz="2800" b="1" dirty="0">
                <a:solidFill>
                  <a:schemeClr val="tx1"/>
                </a:solidFill>
              </a:rPr>
              <a:t>          </a:t>
            </a:r>
            <a:r>
              <a:rPr lang="ru-RU" sz="2800" dirty="0">
                <a:solidFill>
                  <a:schemeClr val="tx1"/>
                </a:solidFill>
              </a:rPr>
              <a:t>Для предложений с однородными членами характерна </a:t>
            </a:r>
            <a:r>
              <a:rPr lang="ru-RU" sz="2800" b="1" dirty="0">
                <a:solidFill>
                  <a:schemeClr val="tx1"/>
                </a:solidFill>
              </a:rPr>
              <a:t>интонация перечисления</a:t>
            </a:r>
            <a:r>
              <a:rPr lang="ru-RU" sz="2800" dirty="0">
                <a:solidFill>
                  <a:schemeClr val="tx1"/>
                </a:solidFill>
              </a:rPr>
              <a:t>:  все однородные члены произносятся одним тоном, после каждого из них делается пауза.</a:t>
            </a:r>
          </a:p>
          <a:p>
            <a:pPr algn="just">
              <a:buNone/>
            </a:pPr>
            <a:r>
              <a:rPr lang="ru-RU" sz="2800" dirty="0"/>
              <a:t> </a:t>
            </a:r>
          </a:p>
          <a:p>
            <a:pPr algn="just">
              <a:buNone/>
            </a:pPr>
            <a:r>
              <a:rPr lang="ru-RU" sz="2800" b="1" i="1" dirty="0"/>
              <a:t>         </a:t>
            </a:r>
            <a:r>
              <a:rPr lang="ru-RU" sz="2800" b="1" dirty="0">
                <a:solidFill>
                  <a:schemeClr val="tx1"/>
                </a:solidFill>
              </a:rPr>
              <a:t>«Святое море», «святое озеро», «святая вода»</a:t>
            </a:r>
            <a:r>
              <a:rPr lang="ru-RU" sz="2800" dirty="0">
                <a:solidFill>
                  <a:schemeClr val="tx1"/>
                </a:solidFill>
              </a:rPr>
              <a:t> — так называли Байкал с незапамятных времён и </a:t>
            </a:r>
            <a:r>
              <a:rPr lang="ru-RU" sz="2800" b="1" dirty="0">
                <a:solidFill>
                  <a:schemeClr val="tx1"/>
                </a:solidFill>
              </a:rPr>
              <a:t>коренные жители</a:t>
            </a:r>
            <a:r>
              <a:rPr lang="ru-RU" sz="2800" dirty="0">
                <a:solidFill>
                  <a:schemeClr val="tx1"/>
                </a:solidFill>
              </a:rPr>
              <a:t>, и </a:t>
            </a:r>
            <a:r>
              <a:rPr lang="ru-RU" sz="2800" b="1" dirty="0">
                <a:solidFill>
                  <a:schemeClr val="tx1"/>
                </a:solidFill>
              </a:rPr>
              <a:t>русские</a:t>
            </a:r>
            <a:r>
              <a:rPr lang="ru-RU" sz="2800" dirty="0">
                <a:solidFill>
                  <a:schemeClr val="tx1"/>
                </a:solidFill>
              </a:rPr>
              <a:t>, пришедшие на его берега уже в </a:t>
            </a:r>
            <a:r>
              <a:rPr lang="en-US" sz="2800" dirty="0">
                <a:solidFill>
                  <a:schemeClr val="tx1"/>
                </a:solidFill>
              </a:rPr>
              <a:t>XVII </a:t>
            </a:r>
            <a:r>
              <a:rPr lang="ru-RU" sz="2800" dirty="0">
                <a:solidFill>
                  <a:schemeClr val="tx1"/>
                </a:solidFill>
              </a:rPr>
              <a:t>веке, и </a:t>
            </a:r>
            <a:r>
              <a:rPr lang="ru-RU" sz="2800" b="1" dirty="0">
                <a:solidFill>
                  <a:schemeClr val="tx1"/>
                </a:solidFill>
              </a:rPr>
              <a:t>путешествующие иноземцы</a:t>
            </a:r>
            <a:r>
              <a:rPr lang="ru-RU" sz="2800" dirty="0">
                <a:solidFill>
                  <a:schemeClr val="tx1"/>
                </a:solidFill>
              </a:rPr>
              <a:t>.</a:t>
            </a:r>
          </a:p>
          <a:p>
            <a:pPr algn="just">
              <a:buNone/>
            </a:pPr>
            <a:r>
              <a:rPr lang="ru-RU" sz="2800" dirty="0"/>
              <a:t>        </a:t>
            </a:r>
            <a:endParaRPr lang="ru-RU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Предложения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 однородными членами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2400" b="1" dirty="0">
                <a:solidFill>
                  <a:schemeClr val="tx1"/>
                </a:solidFill>
              </a:rPr>
              <a:t>         Бессоюзие</a:t>
            </a:r>
            <a:r>
              <a:rPr lang="ru-RU" sz="2400" dirty="0">
                <a:solidFill>
                  <a:schemeClr val="tx1"/>
                </a:solidFill>
              </a:rPr>
              <a:t> —  отсутствие союзов придает речи стремительность, выразительность,  предполагает  ускоренный  темп речи.</a:t>
            </a:r>
          </a:p>
          <a:p>
            <a:pPr algn="just">
              <a:lnSpc>
                <a:spcPct val="90000"/>
              </a:lnSpc>
              <a:buNone/>
              <a:defRPr/>
            </a:pPr>
            <a:r>
              <a:rPr lang="ru-RU" sz="2400" b="1" dirty="0">
                <a:solidFill>
                  <a:schemeClr val="tx1"/>
                </a:solidFill>
              </a:rPr>
              <a:t>    </a:t>
            </a:r>
            <a:r>
              <a:rPr lang="ru-RU" sz="2400" i="1" dirty="0">
                <a:solidFill>
                  <a:schemeClr val="tx1"/>
                </a:solidFill>
              </a:rPr>
              <a:t>Телевизор, кино, автомобили, поезда, самолёты, прохожие, огни реклам, лица продавщиц, двери троллейбусов, эскалаторы </a:t>
            </a:r>
            <a:r>
              <a:rPr lang="ru-RU" sz="2400" dirty="0">
                <a:solidFill>
                  <a:schemeClr val="tx1"/>
                </a:solidFill>
              </a:rPr>
              <a:t>—</a:t>
            </a:r>
            <a:r>
              <a:rPr lang="ru-RU" sz="2400" i="1" dirty="0">
                <a:solidFill>
                  <a:schemeClr val="tx1"/>
                </a:solidFill>
              </a:rPr>
              <a:t> весь этот мелькающий мир мчится и </a:t>
            </a:r>
            <a:r>
              <a:rPr lang="ru-RU" sz="2400" i="1" dirty="0" err="1">
                <a:solidFill>
                  <a:schemeClr val="tx1"/>
                </a:solidFill>
              </a:rPr>
              <a:t>завихряется</a:t>
            </a:r>
            <a:r>
              <a:rPr lang="ru-RU" sz="2400" i="1" dirty="0">
                <a:solidFill>
                  <a:schemeClr val="tx1"/>
                </a:solidFill>
              </a:rPr>
              <a:t> вокруг вас. (В. Солоухин)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  <a:p>
            <a:pPr algn="just">
              <a:lnSpc>
                <a:spcPct val="90000"/>
              </a:lnSpc>
              <a:buNone/>
              <a:defRPr/>
            </a:pPr>
            <a:endParaRPr lang="ru-RU" sz="2400" b="1" dirty="0">
              <a:solidFill>
                <a:schemeClr val="tx1"/>
              </a:solidFill>
            </a:endParaRPr>
          </a:p>
          <a:p>
            <a:pPr algn="just">
              <a:lnSpc>
                <a:spcPct val="90000"/>
              </a:lnSpc>
              <a:buNone/>
              <a:defRPr/>
            </a:pPr>
            <a:r>
              <a:rPr lang="ru-RU" sz="2400" dirty="0">
                <a:solidFill>
                  <a:schemeClr val="tx1"/>
                </a:solidFill>
              </a:rPr>
              <a:t>  </a:t>
            </a:r>
            <a:r>
              <a:rPr lang="ru-RU" sz="2400" b="1" dirty="0">
                <a:solidFill>
                  <a:schemeClr val="tx1"/>
                </a:solidFill>
              </a:rPr>
              <a:t>Многосоюзие</a:t>
            </a:r>
            <a:r>
              <a:rPr lang="ru-RU" sz="2400" dirty="0">
                <a:solidFill>
                  <a:schemeClr val="tx1"/>
                </a:solidFill>
              </a:rPr>
              <a:t> — намеренное увеличение количества союзов в предложении, благодаря чему выделяются отдельные слова, предполагает замедление темпа речи.</a:t>
            </a:r>
          </a:p>
          <a:p>
            <a:pPr algn="just">
              <a:lnSpc>
                <a:spcPct val="90000"/>
              </a:lnSpc>
              <a:buNone/>
              <a:defRPr/>
            </a:pPr>
            <a:r>
              <a:rPr lang="ru-RU" sz="2400" i="1" dirty="0">
                <a:solidFill>
                  <a:schemeClr val="tx1"/>
                </a:solidFill>
              </a:rPr>
              <a:t>         Здесь на каждом шагу встречаются </a:t>
            </a:r>
            <a:r>
              <a:rPr lang="ru-RU" sz="2400" b="1" i="1" dirty="0">
                <a:solidFill>
                  <a:schemeClr val="tx1"/>
                </a:solidFill>
              </a:rPr>
              <a:t>то</a:t>
            </a:r>
            <a:r>
              <a:rPr lang="ru-RU" sz="2400" i="1" dirty="0">
                <a:solidFill>
                  <a:schemeClr val="tx1"/>
                </a:solidFill>
              </a:rPr>
              <a:t> малина, </a:t>
            </a:r>
            <a:r>
              <a:rPr lang="ru-RU" sz="2400" b="1" i="1" dirty="0">
                <a:solidFill>
                  <a:schemeClr val="tx1"/>
                </a:solidFill>
              </a:rPr>
              <a:t>то</a:t>
            </a:r>
            <a:r>
              <a:rPr lang="ru-RU" sz="2400" i="1" dirty="0">
                <a:solidFill>
                  <a:schemeClr val="tx1"/>
                </a:solidFill>
              </a:rPr>
              <a:t> смородина, </a:t>
            </a:r>
            <a:r>
              <a:rPr lang="ru-RU" sz="2400" b="1" i="1" dirty="0">
                <a:solidFill>
                  <a:schemeClr val="tx1"/>
                </a:solidFill>
              </a:rPr>
              <a:t>то</a:t>
            </a:r>
            <a:r>
              <a:rPr lang="ru-RU" sz="2400" i="1" dirty="0">
                <a:solidFill>
                  <a:schemeClr val="tx1"/>
                </a:solidFill>
              </a:rPr>
              <a:t> жимолость.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0"/>
            <a:ext cx="53596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1048510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Предложения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 обособленными членами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dirty="0">
                <a:solidFill>
                  <a:schemeClr val="tx1"/>
                </a:solidFill>
                <a:cs typeface="Times New Roman" pitchFamily="18" charset="0"/>
              </a:rPr>
              <a:t>Обособленный оборот является отдельной фразой восходящего или нисходящего тона, то есть имеет интонационное ударение, и выделяется паузами. </a:t>
            </a:r>
          </a:p>
          <a:p>
            <a:pPr algn="just">
              <a:buNone/>
            </a:pPr>
            <a:endParaRPr lang="ru-RU" sz="2800" dirty="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buNone/>
            </a:pPr>
            <a:r>
              <a:rPr lang="ru-RU" sz="2800" dirty="0">
                <a:solidFill>
                  <a:schemeClr val="tx1"/>
                </a:solidFill>
                <a:cs typeface="Times New Roman" pitchFamily="18" charset="0"/>
              </a:rPr>
              <a:t>        Обособленные обороты могут находиться в начале, в конце или в середине предложения, в соответствии с этим меняется интонационная модель предложения.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Предложения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 обособленными членами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3200" dirty="0"/>
              <a:t>     </a:t>
            </a:r>
            <a:r>
              <a:rPr lang="ru-RU" sz="3200" dirty="0">
                <a:solidFill>
                  <a:schemeClr val="tx1"/>
                </a:solidFill>
              </a:rPr>
              <a:t>В начале предложения обособленный оборот  произносится с повышением тона:</a:t>
            </a:r>
          </a:p>
          <a:p>
            <a:pPr algn="just">
              <a:buNone/>
            </a:pPr>
            <a:r>
              <a:rPr lang="ru-RU" sz="3200" i="1" dirty="0">
                <a:solidFill>
                  <a:schemeClr val="tx1"/>
                </a:solidFill>
              </a:rPr>
              <a:t> </a:t>
            </a:r>
          </a:p>
          <a:p>
            <a:pPr algn="just">
              <a:buNone/>
            </a:pPr>
            <a:endParaRPr lang="ru-RU" b="1" i="1" dirty="0"/>
          </a:p>
          <a:p>
            <a:pPr algn="just">
              <a:buNone/>
            </a:pPr>
            <a:r>
              <a:rPr lang="ru-RU" sz="3200" b="1" dirty="0">
                <a:solidFill>
                  <a:schemeClr val="tx1"/>
                </a:solidFill>
              </a:rPr>
              <a:t>Удивлённый </a:t>
            </a:r>
            <a:r>
              <a:rPr lang="ru-RU" sz="3200" b="1" dirty="0" err="1">
                <a:solidFill>
                  <a:schemeClr val="tx1"/>
                </a:solidFill>
              </a:rPr>
              <a:t>увиденным,¦</a:t>
            </a:r>
            <a:r>
              <a:rPr lang="ru-RU" sz="3200" b="1" dirty="0">
                <a:solidFill>
                  <a:schemeClr val="tx1"/>
                </a:solidFill>
              </a:rPr>
              <a:t> я  вышел из машины и направился к берегу.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/>
              <a:t> </a:t>
            </a:r>
          </a:p>
          <a:p>
            <a:pPr>
              <a:buNone/>
            </a:pP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3214678" y="3571876"/>
            <a:ext cx="1928813" cy="38100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Предложения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 обособленными членами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000" y="2160590"/>
            <a:ext cx="7993090" cy="388077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/>
              <a:t>  </a:t>
            </a:r>
          </a:p>
          <a:p>
            <a:pPr algn="just">
              <a:buNone/>
            </a:pPr>
            <a:r>
              <a:rPr lang="ru-RU" sz="2600" dirty="0">
                <a:solidFill>
                  <a:schemeClr val="tx1"/>
                </a:solidFill>
              </a:rPr>
              <a:t>Обособленное определение в середине предложения   произносится с повышением тона.</a:t>
            </a:r>
          </a:p>
          <a:p>
            <a:pPr>
              <a:buNone/>
            </a:pPr>
            <a:endParaRPr lang="ru-RU" i="1" dirty="0"/>
          </a:p>
          <a:p>
            <a:pPr>
              <a:buNone/>
            </a:pPr>
            <a:endParaRPr lang="ru-RU" i="1" dirty="0"/>
          </a:p>
          <a:p>
            <a:pPr algn="ctr">
              <a:buNone/>
            </a:pPr>
            <a:r>
              <a:rPr lang="ru-RU" dirty="0">
                <a:solidFill>
                  <a:schemeClr val="tx1"/>
                </a:solidFill>
              </a:rPr>
              <a:t>Разговор его, ¦ свободный и любезный, ¦ </a:t>
            </a:r>
          </a:p>
          <a:p>
            <a:pPr algn="ctr">
              <a:buNone/>
            </a:pPr>
            <a:endParaRPr lang="ru-RU" dirty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dirty="0">
                <a:solidFill>
                  <a:schemeClr val="tx1"/>
                </a:solidFill>
              </a:rPr>
              <a:t>вскоре рассеял мою застенчивость.</a:t>
            </a:r>
          </a:p>
          <a:p>
            <a:pPr>
              <a:buNone/>
            </a:pPr>
            <a:r>
              <a:rPr lang="ru-RU" dirty="0">
                <a:solidFill>
                  <a:schemeClr val="tx1"/>
                </a:solidFill>
              </a:rPr>
              <a:t> </a:t>
            </a:r>
          </a:p>
          <a:p>
            <a:pPr>
              <a:buNone/>
            </a:pP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2214546" y="3857628"/>
            <a:ext cx="835819" cy="26670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4500562" y="3714752"/>
            <a:ext cx="835819" cy="26670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000760" y="4714884"/>
            <a:ext cx="928688" cy="34290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Предложения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 обособленными членами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  </a:t>
            </a:r>
            <a:endParaRPr lang="ru-RU" i="1" dirty="0"/>
          </a:p>
          <a:p>
            <a:pPr algn="just">
              <a:buNone/>
            </a:pPr>
            <a:r>
              <a:rPr lang="ru-RU" sz="2800" dirty="0"/>
              <a:t>       </a:t>
            </a:r>
            <a:r>
              <a:rPr lang="ru-RU" sz="2800" dirty="0">
                <a:solidFill>
                  <a:schemeClr val="tx1"/>
                </a:solidFill>
              </a:rPr>
              <a:t>В конце предложения  обособленный оборот  произносится с понижением тона: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sz="2000" dirty="0"/>
          </a:p>
          <a:p>
            <a:pPr>
              <a:buNone/>
            </a:pPr>
            <a:r>
              <a:rPr lang="ru-RU" sz="2000" dirty="0">
                <a:solidFill>
                  <a:schemeClr val="tx1"/>
                </a:solidFill>
              </a:rPr>
              <a:t>Через несколько минут мы вошли в </a:t>
            </a:r>
            <a:r>
              <a:rPr lang="ru-RU" sz="2000" dirty="0" err="1">
                <a:solidFill>
                  <a:schemeClr val="tx1"/>
                </a:solidFill>
              </a:rPr>
              <a:t>рощу,¦</a:t>
            </a:r>
            <a:r>
              <a:rPr lang="ru-RU" sz="2000" dirty="0">
                <a:solidFill>
                  <a:schemeClr val="tx1"/>
                </a:solidFill>
              </a:rPr>
              <a:t> влажную после дождя.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4286248" y="3714752"/>
            <a:ext cx="835819" cy="26670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6572264" y="3786190"/>
            <a:ext cx="800100" cy="23812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86050" y="214290"/>
            <a:ext cx="569102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04"/>
            <a:ext cx="1098439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Вводные слова и вставные конструкции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b="1" dirty="0">
                <a:solidFill>
                  <a:schemeClr val="tx1"/>
                </a:solidFill>
              </a:rPr>
              <a:t>Вводные слова</a:t>
            </a:r>
            <a:r>
              <a:rPr lang="ru-RU" dirty="0">
                <a:solidFill>
                  <a:schemeClr val="tx1"/>
                </a:solidFill>
              </a:rPr>
              <a:t> выделяются в устной речи интонацией </a:t>
            </a:r>
            <a:r>
              <a:rPr lang="ru-RU" dirty="0" err="1">
                <a:solidFill>
                  <a:schemeClr val="tx1"/>
                </a:solidFill>
              </a:rPr>
              <a:t>вводности</a:t>
            </a:r>
            <a:r>
              <a:rPr lang="ru-RU" dirty="0">
                <a:solidFill>
                  <a:schemeClr val="tx1"/>
                </a:solidFill>
              </a:rPr>
              <a:t>: паузами, понижением силы голоса и более быстрым произношением вводных слов.</a:t>
            </a:r>
          </a:p>
          <a:p>
            <a:pPr algn="just">
              <a:buNone/>
            </a:pPr>
            <a:endParaRPr lang="ru-RU" dirty="0"/>
          </a:p>
          <a:p>
            <a:pPr algn="just">
              <a:buNone/>
            </a:pPr>
            <a:r>
              <a:rPr lang="ru-RU" i="1" dirty="0">
                <a:solidFill>
                  <a:schemeClr val="tx1"/>
                </a:solidFill>
              </a:rPr>
              <a:t>Байкал, ¦  </a:t>
            </a:r>
            <a:r>
              <a:rPr lang="ru-RU" b="1" i="1" dirty="0">
                <a:solidFill>
                  <a:schemeClr val="tx1"/>
                </a:solidFill>
              </a:rPr>
              <a:t>казалось бы, </a:t>
            </a:r>
            <a:r>
              <a:rPr lang="ru-RU" i="1" dirty="0">
                <a:solidFill>
                  <a:schemeClr val="tx1"/>
                </a:solidFill>
              </a:rPr>
              <a:t>¦  должен подавлять человека своим величием и размерами.</a:t>
            </a:r>
          </a:p>
          <a:p>
            <a:pPr algn="just">
              <a:buNone/>
            </a:pPr>
            <a:endParaRPr lang="ru-RU" i="1" dirty="0">
              <a:solidFill>
                <a:schemeClr val="tx1"/>
              </a:solidFill>
            </a:endParaRPr>
          </a:p>
          <a:p>
            <a:pPr algn="just">
              <a:buNone/>
            </a:pPr>
            <a:r>
              <a:rPr lang="ru-RU" i="1" dirty="0">
                <a:solidFill>
                  <a:schemeClr val="tx1"/>
                </a:solidFill>
              </a:rPr>
              <a:t>В сумерки, ¦ когда стало трудно различать лица прохожих на улице ¦, пёс встал, ¦ подошёл ко мне, ¦</a:t>
            </a:r>
            <a:r>
              <a:rPr lang="ru-RU" b="1" i="1" dirty="0">
                <a:solidFill>
                  <a:schemeClr val="tx1"/>
                </a:solidFill>
              </a:rPr>
              <a:t>(я в это время сидел на диване)</a:t>
            </a:r>
            <a:r>
              <a:rPr lang="ru-RU" i="1" dirty="0">
                <a:solidFill>
                  <a:schemeClr val="tx1"/>
                </a:solidFill>
              </a:rPr>
              <a:t> ¦ и вдруг опустил мне на колени свою тяжёлую голову.  </a:t>
            </a:r>
          </a:p>
          <a:p>
            <a:pPr algn="just">
              <a:buNone/>
            </a:pPr>
            <a:endParaRPr lang="ru-RU" i="1" dirty="0"/>
          </a:p>
          <a:p>
            <a:pPr algn="just">
              <a:buNone/>
            </a:pPr>
            <a:endParaRPr lang="ru-RU" i="1" dirty="0"/>
          </a:p>
          <a:p>
            <a:pPr algn="just">
              <a:buNone/>
            </a:pPr>
            <a:endParaRPr lang="ru-RU" i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Задание 2. Пересказ текста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  </a:t>
            </a:r>
            <a:r>
              <a:rPr lang="ru-RU" b="1" u="sng" dirty="0" smtClean="0">
                <a:solidFill>
                  <a:schemeClr val="tx1"/>
                </a:solidFill>
              </a:rPr>
              <a:t>Перескажите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прочитанный Вами </a:t>
            </a:r>
            <a:r>
              <a:rPr lang="ru-RU" b="1" dirty="0" smtClean="0">
                <a:solidFill>
                  <a:schemeClr val="tx1"/>
                </a:solidFill>
              </a:rPr>
              <a:t>текст</a:t>
            </a:r>
            <a:r>
              <a:rPr lang="ru-RU" b="1" dirty="0">
                <a:solidFill>
                  <a:schemeClr val="tx1"/>
                </a:solidFill>
              </a:rPr>
              <a:t>, включив </a:t>
            </a:r>
            <a:r>
              <a:rPr lang="ru-RU" b="1" dirty="0" smtClean="0">
                <a:solidFill>
                  <a:schemeClr val="tx1"/>
                </a:solidFill>
              </a:rPr>
              <a:t>             в </a:t>
            </a:r>
            <a:r>
              <a:rPr lang="ru-RU" b="1" dirty="0">
                <a:solidFill>
                  <a:schemeClr val="tx1"/>
                </a:solidFill>
              </a:rPr>
              <a:t>пересказ высказывание </a:t>
            </a:r>
            <a:r>
              <a:rPr lang="ru-RU" b="1" dirty="0" smtClean="0">
                <a:solidFill>
                  <a:schemeClr val="tx1"/>
                </a:solidFill>
              </a:rPr>
              <a:t>С.П.Королева, выдающегося конструктора и учёного,  </a:t>
            </a:r>
            <a:r>
              <a:rPr lang="ru-RU" b="1" dirty="0">
                <a:solidFill>
                  <a:schemeClr val="tx1"/>
                </a:solidFill>
              </a:rPr>
              <a:t>о Юрии Гагарине:</a:t>
            </a:r>
            <a:endParaRPr lang="ru-RU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i="1" dirty="0">
                <a:solidFill>
                  <a:schemeClr val="tx1"/>
                </a:solidFill>
              </a:rPr>
              <a:t>       «Он открыл людям Земли дорогу в неизвестный мир. Но только ли это? Думается, Гагарин сделал нечто большее ― он дал людям веру в их собственные силы, в их возможности, дал силу идти увереннее, смелее…»</a:t>
            </a:r>
            <a:endParaRPr lang="ru-RU" dirty="0">
              <a:solidFill>
                <a:schemeClr val="tx1"/>
              </a:solidFill>
            </a:endParaRPr>
          </a:p>
          <a:p>
            <a:pPr algn="just">
              <a:buNone/>
            </a:pPr>
            <a:r>
              <a:rPr lang="ru-RU" b="1" dirty="0"/>
              <a:t> </a:t>
            </a:r>
            <a:r>
              <a:rPr lang="ru-RU" b="1" dirty="0" smtClean="0"/>
              <a:t>        Подумайте, где лучше использовать слова С.П.Королёва в пересказе. Вы можете использовать любые способы цитирования.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Темп чтения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Темп чтения (степень быстроты произношения текста) также влияет на выразительность.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Общее требование к темпу выразительного чтения — </a:t>
            </a:r>
            <a:r>
              <a:rPr lang="ru-RU" b="1" dirty="0">
                <a:solidFill>
                  <a:schemeClr val="tx1"/>
                </a:solidFill>
              </a:rPr>
              <a:t>соответствие его темпу устной речи</a:t>
            </a:r>
            <a:r>
              <a:rPr lang="ru-RU" dirty="0">
                <a:solidFill>
                  <a:schemeClr val="tx1"/>
                </a:solidFill>
              </a:rPr>
              <a:t>: слишком быстрое, как и чересчур замедленное чтение с излишними паузами, трудно воспринимается.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 В зависимости от картины, рисуемой в тексте, темп меняется, ускоряясь или замедляясь соответственно содержанию.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Изменение темпа является хорошим приёмом характерной окраски речи при чтении диалога. 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Алгоритм подготовки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к выразительному чтению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Внимательно прочитайте текст. Постарайтесь представить то, о чём в нём говорится.</a:t>
            </a:r>
          </a:p>
          <a:p>
            <a:pPr algn="just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Определите тему, основную мысль, основной тон высказывания.</a:t>
            </a:r>
          </a:p>
          <a:p>
            <a:pPr algn="just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Подумайте, с какой целью вы будете читать этот текст, в чём будете убеждать своих слушателей.</a:t>
            </a:r>
          </a:p>
          <a:p>
            <a:pPr algn="just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Обращайте внимание на знаки препинания: они указывают на места логических пауз и их длительность.</a:t>
            </a:r>
          </a:p>
          <a:p>
            <a:pPr algn="just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Найдите слова, на которые падает логическое ударение. </a:t>
            </a:r>
          </a:p>
          <a:p>
            <a:pPr algn="just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Прочитайте предложенный отрывок про себя, разделив каждое предложение на смысловые отрезки, чтобы при чтении вслух использовать правильную интонацию.</a:t>
            </a:r>
          </a:p>
          <a:p>
            <a:pPr algn="just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Прочитайте текст сначала шёпотом, а потом вслух. </a:t>
            </a:r>
          </a:p>
          <a:p>
            <a:pPr algn="just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Не торопитесь при чтении текста, выдерживайте средний темп речи.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0E89CC-E444-4A1D-8D6B-9D9C950E0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Последовательность подготовки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к пересказу текста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ru-RU" dirty="0"/>
              <a:t> 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DEA634E-590C-4687-9543-AAE4CA625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/>
              <a:t>Прочитайте текст, уточните логику изложения содержащейся в нём информации. Сформулируйте тему текста  (о чём говорится в тексте ?) и его основную мысль  (что хотел сказать автор? ).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/>
              <a:t>Обратите внимание на ключевые слова  в текстах разных типов: глаголы, деепричастия и наречия (повествование), существительные, прилагательные и причастия (описание), слова со значением логической последовательности явлений, событий, фактов, мысли (рассуждение).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/>
              <a:t>Установите количество </a:t>
            </a:r>
            <a:r>
              <a:rPr lang="ru-RU" dirty="0" err="1"/>
              <a:t>микротем</a:t>
            </a:r>
            <a:r>
              <a:rPr lang="ru-RU" dirty="0"/>
              <a:t>  в </a:t>
            </a:r>
            <a:r>
              <a:rPr lang="ru-RU" dirty="0" smtClean="0"/>
              <a:t>тексте. </a:t>
            </a:r>
            <a:endParaRPr lang="ru-RU" dirty="0"/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/>
              <a:t>Определите </a:t>
            </a:r>
            <a:r>
              <a:rPr lang="ru-RU" dirty="0" err="1"/>
              <a:t>микротему</a:t>
            </a:r>
            <a:r>
              <a:rPr lang="ru-RU" dirty="0"/>
              <a:t>, содержание которой можно дополнить приведённым в задании высказыванием. </a:t>
            </a:r>
          </a:p>
        </p:txBody>
      </p:sp>
    </p:spTree>
    <p:extLst>
      <p:ext uri="{BB962C8B-B14F-4D97-AF65-F5344CB8AC3E}">
        <p14:creationId xmlns:p14="http://schemas.microsoft.com/office/powerpoint/2010/main" xmlns="" val="12030887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0E89CC-E444-4A1D-8D6B-9D9C950E0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Последовательность подготовки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к пересказу текста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  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DEA634E-590C-4687-9543-AAE4CA625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/>
              <a:t>5. </a:t>
            </a:r>
            <a:r>
              <a:rPr lang="ru-RU" sz="2600" dirty="0"/>
              <a:t>Выделите в тексте главную  (основную) и второстепенную  (дополнительную) </a:t>
            </a:r>
            <a:r>
              <a:rPr lang="ru-RU" sz="2600" dirty="0" smtClean="0"/>
              <a:t>информацию. </a:t>
            </a:r>
            <a:r>
              <a:rPr lang="ru-RU" sz="2600" dirty="0"/>
              <a:t>Используйте приёмы сокращения </a:t>
            </a:r>
            <a:r>
              <a:rPr lang="ru-RU" sz="2600" dirty="0" smtClean="0"/>
              <a:t>текста: </a:t>
            </a:r>
            <a:r>
              <a:rPr lang="ru-RU" sz="2600" dirty="0"/>
              <a:t>исключение второстепенных деталей, обобщение единичных явлений и фактов.</a:t>
            </a:r>
          </a:p>
          <a:p>
            <a:pPr marL="0" lvl="0" indent="0" algn="just">
              <a:buNone/>
            </a:pPr>
            <a:r>
              <a:rPr lang="ru-RU" sz="2600" dirty="0"/>
              <a:t>6. Определите место включения в пересказ предложенного в задании высказывания. Выберите способ цитирования.</a:t>
            </a:r>
          </a:p>
          <a:p>
            <a:pPr marL="0" lvl="0" indent="0" algn="just">
              <a:buNone/>
            </a:pPr>
            <a:r>
              <a:rPr lang="ru-RU" sz="2600" dirty="0"/>
              <a:t>7. Составьте план </a:t>
            </a:r>
            <a:r>
              <a:rPr lang="ru-RU" sz="2600" dirty="0" smtClean="0"/>
              <a:t>текста.</a:t>
            </a:r>
            <a:endParaRPr lang="ru-RU" sz="2600" dirty="0"/>
          </a:p>
          <a:p>
            <a:pPr marL="0" lvl="0" indent="0" algn="just">
              <a:buNone/>
            </a:pPr>
            <a:r>
              <a:rPr lang="ru-RU" sz="2600" dirty="0"/>
              <a:t>8.  Перескажите текст по плану.</a:t>
            </a:r>
          </a:p>
        </p:txBody>
      </p:sp>
    </p:spTree>
    <p:extLst>
      <p:ext uri="{BB962C8B-B14F-4D97-AF65-F5344CB8AC3E}">
        <p14:creationId xmlns:p14="http://schemas.microsoft.com/office/powerpoint/2010/main" xmlns="" val="1485502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3111DA-FA57-4DB0-BD6E-8186707FC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Способы включения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высказывания в текст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65EFBF6-45B2-443A-8A65-FD58FE9E5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Предложения с прямой речью</a:t>
            </a:r>
            <a:r>
              <a:rPr lang="ru-RU" dirty="0"/>
              <a:t>.  </a:t>
            </a:r>
          </a:p>
          <a:p>
            <a:pPr marL="0" indent="0" algn="just">
              <a:buNone/>
            </a:pPr>
            <a:r>
              <a:rPr lang="ru-RU" dirty="0"/>
              <a:t>      Сергей Павлович Королёв сказал о Гагарине: </a:t>
            </a:r>
            <a:r>
              <a:rPr lang="ru-RU" dirty="0" smtClean="0"/>
              <a:t>«Он </a:t>
            </a:r>
            <a:r>
              <a:rPr lang="ru-RU" dirty="0"/>
              <a:t>дал людям веру в их собственные силы, в их возможности, дал силу идти увереннее, смелее к своей мечте… Это – Прометеево деяние…» 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43646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3111DA-FA57-4DB0-BD6E-8186707FC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Способы включения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высказывания в текст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65EFBF6-45B2-443A-8A65-FD58FE9E5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Предложения с косвенной речью</a:t>
            </a:r>
          </a:p>
          <a:p>
            <a:pPr marL="0" indent="0">
              <a:buNone/>
            </a:pPr>
            <a:r>
              <a:rPr lang="ru-RU" dirty="0"/>
              <a:t>       </a:t>
            </a:r>
          </a:p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/>
              <a:t>        Сергей Павлович Королёв сказал, что Гагарин дал людям веру в их собственные силы и возможности, сделал людей более смелыми. </a:t>
            </a:r>
          </a:p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047157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73111DA-FA57-4DB0-BD6E-8186707FC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Способы включения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высказывания в текст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65EFBF6-45B2-443A-8A65-FD58FE9E5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Предложения с вводными конструкциями</a:t>
            </a:r>
          </a:p>
          <a:p>
            <a:pPr marL="0" indent="0">
              <a:buNone/>
            </a:pPr>
            <a:r>
              <a:rPr lang="ru-RU" dirty="0"/>
              <a:t>       </a:t>
            </a:r>
          </a:p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/>
              <a:t>       По словам Сергея Павловича Королёва, Юрий Гагарин «дал людям веру в их собственные силы, в их возможности</a:t>
            </a:r>
            <a:r>
              <a:rPr lang="ru-RU" dirty="0" smtClean="0"/>
              <a:t>».</a:t>
            </a:r>
            <a:endParaRPr lang="ru-RU" dirty="0"/>
          </a:p>
          <a:p>
            <a:pPr marL="0" indent="0" algn="just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13696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DBD128-A6CC-4FA7-8E96-F568A696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Подготовка к монологу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8C8069B-761C-4607-8862-EE93AC64A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/>
              <a:t>На собеседовании вам предстоит создать небольшое монологическое высказывание одного из типов:</a:t>
            </a:r>
          </a:p>
          <a:p>
            <a:pPr lvl="0"/>
            <a:r>
              <a:rPr lang="ru-RU" i="1" dirty="0"/>
              <a:t>описание</a:t>
            </a:r>
            <a:r>
              <a:rPr lang="ru-RU" dirty="0"/>
              <a:t> запечатлённого на фотографии (тема 1);</a:t>
            </a:r>
          </a:p>
          <a:p>
            <a:pPr lvl="0"/>
            <a:r>
              <a:rPr lang="ru-RU" i="1" dirty="0"/>
              <a:t>повествование</a:t>
            </a:r>
            <a:r>
              <a:rPr lang="ru-RU" dirty="0"/>
              <a:t> на основе </a:t>
            </a:r>
            <a:r>
              <a:rPr lang="ru-RU" dirty="0" smtClean="0"/>
              <a:t>своего </a:t>
            </a:r>
            <a:r>
              <a:rPr lang="ru-RU" dirty="0"/>
              <a:t>жизненного опыта (тема 2);</a:t>
            </a:r>
          </a:p>
          <a:p>
            <a:pPr lvl="0"/>
            <a:r>
              <a:rPr lang="ru-RU" i="1" dirty="0"/>
              <a:t>рассуждение</a:t>
            </a:r>
            <a:r>
              <a:rPr lang="ru-RU" dirty="0"/>
              <a:t> по заданному вопросу (тема 3).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051469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DE40C5-5702-4891-BC91-86D3C4CC1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Описание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DAE3C24-BB7C-4EB9-89F9-0DE8D2953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970902" lvl="1" indent="-514350" algn="just">
              <a:buFont typeface="+mj-lt"/>
              <a:buAutoNum type="arabicPeriod"/>
            </a:pPr>
            <a:r>
              <a:rPr lang="ru-RU" dirty="0"/>
              <a:t>Определите тему монологического высказывания (праздник, чтение, спорт, отдых и др.). </a:t>
            </a:r>
          </a:p>
          <a:p>
            <a:pPr marL="970902" lvl="1" indent="-514350" algn="just">
              <a:buFont typeface="+mj-lt"/>
              <a:buAutoNum type="arabicPeriod"/>
            </a:pPr>
            <a:r>
              <a:rPr lang="ru-RU" dirty="0"/>
              <a:t>Рассмотрите фотографию очень внимательно.  Как правило, на ней запечатлены люди, совершающие какие-либо действия (или занимающиеся каким-либо видом деятельности). Выделите на снимке главное и ответьте на вопросы</a:t>
            </a:r>
            <a:r>
              <a:rPr lang="ru-RU" i="1" dirty="0"/>
              <a:t>: кто изображён на фотографии и чем он занят?</a:t>
            </a:r>
            <a:r>
              <a:rPr lang="ru-RU" dirty="0"/>
              <a:t> </a:t>
            </a:r>
            <a:r>
              <a:rPr lang="ru-RU" i="1" dirty="0"/>
              <a:t>о чём, возможно, думает? какие чувства скорее всего испытывает? </a:t>
            </a:r>
            <a:r>
              <a:rPr lang="ru-RU" i="1" dirty="0" smtClean="0"/>
              <a:t> </a:t>
            </a:r>
            <a:r>
              <a:rPr lang="ru-RU" dirty="0" smtClean="0"/>
              <a:t>Обязательно</a:t>
            </a:r>
            <a:r>
              <a:rPr lang="ru-RU" i="1" dirty="0" smtClean="0"/>
              <a:t> с</a:t>
            </a:r>
            <a:r>
              <a:rPr lang="ru-RU" dirty="0" smtClean="0"/>
              <a:t>вязывайте свои ответы с темой описания!</a:t>
            </a:r>
            <a:endParaRPr lang="ru-RU" dirty="0"/>
          </a:p>
          <a:p>
            <a:pPr marL="970902" lvl="1" indent="-514350" algn="just">
              <a:buFont typeface="+mj-lt"/>
              <a:buAutoNum type="arabicPeriod"/>
            </a:pPr>
            <a:r>
              <a:rPr lang="ru-RU" dirty="0"/>
              <a:t>Обратите внимание на примерный план, предложенный в карточке участника собеседования. Постарайтесь включить все пункты этого плана в свой ответ. </a:t>
            </a:r>
            <a:endParaRPr lang="ru-RU" dirty="0" smtClean="0"/>
          </a:p>
          <a:p>
            <a:pPr marL="970902" lvl="1" indent="-514350" algn="just">
              <a:buFont typeface="+mj-lt"/>
              <a:buAutoNum type="arabicPeriod"/>
            </a:pPr>
            <a:r>
              <a:rPr lang="ru-RU" dirty="0" smtClean="0"/>
              <a:t>Не забывайте о количественном показателе: не менее 10 фраз.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406402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4553BAEF-3818-4036-A11C-D76D7D609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Описание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C7A43D8E-F509-4B7A-8303-4A5A9B2A1C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/>
              <a:t>Опишите фотографию.</a:t>
            </a:r>
          </a:p>
          <a:p>
            <a:pPr marL="0" indent="0">
              <a:buNone/>
            </a:pPr>
            <a:r>
              <a:rPr lang="ru-RU" b="1" dirty="0" smtClean="0"/>
              <a:t>Не забудьте описать,</a:t>
            </a:r>
            <a:endParaRPr lang="ru-RU" dirty="0"/>
          </a:p>
          <a:p>
            <a:pPr lvl="0"/>
            <a:r>
              <a:rPr lang="ru-RU" dirty="0"/>
              <a:t>какая ситуация изображена на </a:t>
            </a:r>
            <a:r>
              <a:rPr lang="ru-RU" dirty="0" smtClean="0"/>
              <a:t>снимке;</a:t>
            </a:r>
            <a:endParaRPr lang="ru-RU" dirty="0"/>
          </a:p>
          <a:p>
            <a:pPr lvl="0"/>
            <a:r>
              <a:rPr lang="ru-RU" dirty="0"/>
              <a:t>какие чувства испытывают герои;</a:t>
            </a:r>
          </a:p>
          <a:p>
            <a:pPr lvl="0"/>
            <a:r>
              <a:rPr lang="ru-RU" dirty="0"/>
              <a:t>какое впечатление произвело на Вас увиденное.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2D145AED-1F34-4AF8-BB49-493EFF95630B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02669"/>
            <a:ext cx="4038600" cy="272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9B62C44-9263-4A0C-94C4-4F300F92B3F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04864"/>
            <a:ext cx="4320480" cy="30188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93350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Критерии оценивания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0047" t="8839" r="34019" b="4349"/>
          <a:stretch>
            <a:fillRect/>
          </a:stretch>
        </p:blipFill>
        <p:spPr bwMode="auto">
          <a:xfrm>
            <a:off x="1714480" y="1357298"/>
            <a:ext cx="5500726" cy="480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Пример описания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Какая ситуация изображена на снимке?</a:t>
            </a:r>
            <a:r>
              <a:rPr lang="ru-RU" dirty="0" smtClean="0"/>
              <a:t>        </a:t>
            </a:r>
          </a:p>
          <a:p>
            <a:pPr algn="just">
              <a:buNone/>
            </a:pPr>
            <a:r>
              <a:rPr lang="ru-RU" dirty="0" smtClean="0"/>
              <a:t>          На фото изображена ситуация, в которой может оказаться каждый. Мы видим пожилого мужчину которому стало плохо. Он держится за сердце. Видимо, у него сердечный приступ.  Главное, что вокруг него собрались неравнодушные люди, готовые прийти на помощь.</a:t>
            </a:r>
            <a:endParaRPr lang="ru-RU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Пример описания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Какие  чувства испытывают герои?</a:t>
            </a:r>
            <a:r>
              <a:rPr lang="ru-RU" dirty="0" smtClean="0"/>
              <a:t>        </a:t>
            </a:r>
          </a:p>
          <a:p>
            <a:pPr algn="just">
              <a:buNone/>
            </a:pPr>
            <a:r>
              <a:rPr lang="ru-RU" dirty="0" smtClean="0"/>
              <a:t>           Мужчине больно, поэтому собравшиеся люди хотят ему помочь. Думаю, чувства, которые они испытывают, - это тревога и сострадание.  Тревога, потому что жизни человека угрожает опасность. А сострадание, потому что незнакомые прохожие не прошли мимо, не оставили человека в беде, сочувствуют ему и помогают.   </a:t>
            </a:r>
            <a:endParaRPr lang="ru-RU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Пример описания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Какое впечатление произвело на Вас увиденное?</a:t>
            </a:r>
          </a:p>
          <a:p>
            <a:pPr algn="just">
              <a:buNone/>
            </a:pPr>
            <a:r>
              <a:rPr lang="ru-RU" dirty="0" smtClean="0"/>
              <a:t>         Эта фотография напоминает о том, что любой человек может оказаться в беде.         И очень важно, чтобы рядом в этот момент были добрые, неравнодушные люди, готовые помочь.  </a:t>
            </a:r>
          </a:p>
          <a:p>
            <a:pPr algn="just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DE40C5-5702-4891-BC91-86D3C4CC1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Повествование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DAE3C24-BB7C-4EB9-89F9-0DE8D2953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dirty="0"/>
              <a:t>Определите тему монологического высказывания (праздник, поход, загородная поездка, учебное мероприятие и др.). 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/>
              <a:t>Выберите из событий своей жизни то, о котором будете рассказывать. Ответьте на вопросы: </a:t>
            </a:r>
            <a:r>
              <a:rPr lang="ru-RU" i="1" dirty="0"/>
              <a:t>где и когда произошло событие? кто его участники? как событие планировалось, подготавливалось (начиналось)?</a:t>
            </a:r>
            <a:r>
              <a:rPr lang="ru-RU" dirty="0"/>
              <a:t> Затем восстановите последовательность развития события (рассказывая о нём, вы можете использовать слова </a:t>
            </a:r>
            <a:r>
              <a:rPr lang="ru-RU" i="1" dirty="0"/>
              <a:t>сначала</a:t>
            </a:r>
            <a:r>
              <a:rPr lang="ru-RU" dirty="0"/>
              <a:t>, </a:t>
            </a:r>
            <a:r>
              <a:rPr lang="ru-RU" i="1" dirty="0"/>
              <a:t>затем</a:t>
            </a:r>
            <a:r>
              <a:rPr lang="ru-RU" dirty="0"/>
              <a:t>, </a:t>
            </a:r>
            <a:r>
              <a:rPr lang="ru-RU" i="1" dirty="0"/>
              <a:t>после</a:t>
            </a:r>
            <a:r>
              <a:rPr lang="ru-RU" dirty="0"/>
              <a:t>, </a:t>
            </a:r>
            <a:r>
              <a:rPr lang="ru-RU" i="1" dirty="0"/>
              <a:t>в итоге</a:t>
            </a:r>
            <a:r>
              <a:rPr lang="ru-RU" dirty="0"/>
              <a:t> и др.) Обязательно поразмышляйте об отношении участников события к происходившему. Вспомните, чем всё завершилось. Сделайте вывод.</a:t>
            </a:r>
            <a:r>
              <a:rPr lang="ru-RU" i="1" dirty="0"/>
              <a:t> </a:t>
            </a:r>
            <a:endParaRPr lang="ru-RU" dirty="0"/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/>
              <a:t>Постройте повествование, пользуясь примерным планом, предложенным в карточке участника собеседования. Постарайтесь включить все пункты этого плана в свой ответ</a:t>
            </a:r>
            <a:r>
              <a:rPr lang="ru-RU" dirty="0" smtClean="0"/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Не забывайте о количественном показателе: не менее 10 фраз.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103459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Пример повествования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/>
              <a:t>Тема 2. Летние каникулы</a:t>
            </a:r>
          </a:p>
          <a:p>
            <a:pPr>
              <a:buNone/>
            </a:pPr>
            <a:r>
              <a:rPr lang="ru-RU" dirty="0" smtClean="0"/>
              <a:t>Расскажите, как вы провели летние каникулы.</a:t>
            </a:r>
          </a:p>
          <a:p>
            <a:pPr>
              <a:buNone/>
            </a:pPr>
            <a:r>
              <a:rPr lang="ru-RU" b="1" dirty="0" smtClean="0"/>
              <a:t>Не забудьте рассказать,</a:t>
            </a:r>
          </a:p>
          <a:p>
            <a:pPr algn="just">
              <a:buNone/>
            </a:pPr>
            <a:r>
              <a:rPr lang="ru-RU" dirty="0" smtClean="0"/>
              <a:t>• где вы побывали во время летних каникул;</a:t>
            </a:r>
          </a:p>
          <a:p>
            <a:pPr algn="just">
              <a:buNone/>
            </a:pPr>
            <a:r>
              <a:rPr lang="ru-RU" dirty="0" smtClean="0"/>
              <a:t>• с кем вы проводили на каникулах своё свободное время (с родителями, друзьями, одноклассниками);</a:t>
            </a:r>
          </a:p>
          <a:p>
            <a:pPr algn="just">
              <a:buNone/>
            </a:pPr>
            <a:r>
              <a:rPr lang="ru-RU" dirty="0" smtClean="0"/>
              <a:t>• что интересного произошло с вами на каникулах;</a:t>
            </a:r>
          </a:p>
          <a:p>
            <a:pPr algn="just">
              <a:buNone/>
            </a:pPr>
            <a:r>
              <a:rPr lang="ru-RU" dirty="0" smtClean="0"/>
              <a:t>• что нового вы узнали за время летних каникул.</a:t>
            </a:r>
            <a:endParaRPr lang="ru-RU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Пример повествования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/>
              <a:t>Я всегда с нетерпением жду летних каникул. Учеба закончена, и можно отправиться в путешествие.  Мои  родители всегда тщательно планируют летний отдых, чтобы провести его вместе и побывать в новых интересных местах.</a:t>
            </a:r>
          </a:p>
          <a:p>
            <a:pPr algn="just"/>
            <a:r>
              <a:rPr lang="ru-RU" dirty="0" smtClean="0"/>
              <a:t>Прошлое лето запомнилось мне двумя поездками. Сначала мы отправились к нашим родственникам в Дагестан: гуляли по Махачкале,  ездили на экскурсии в Гуниб и старинную крепость Дербент, купались в Каспийском море.</a:t>
            </a:r>
            <a:r>
              <a:rPr lang="ru-RU" b="1" dirty="0" smtClean="0"/>
              <a:t> </a:t>
            </a:r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Пример повествования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 Потом мы  поехали в Петербург. Я уже бывал там и раньше. Но в этот раз мы хотели показать  наш любимый город моей младшей сестре. Конечно, за десять дней всего не увидишь, но мы успели  побывать в Эрмитаже, Русском музее, Петропавловской крепости. Ездили в Петергоф, Пушкин и Павловск. Катались на речном трамвайчике и просто гуляли по  Невскому проспекту.</a:t>
            </a:r>
          </a:p>
          <a:p>
            <a:pPr algn="just"/>
            <a:endParaRPr lang="ru-RU" b="1" dirty="0" smtClean="0"/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Пример повествования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  Дома мы показывали друзьям  фотографии из Дагестана и Петербурга, вспоминали разные смешные случаи.  Каждому было что рассказать интересного о летнем отдыхе.</a:t>
            </a:r>
          </a:p>
          <a:p>
            <a:pPr algn="just"/>
            <a:r>
              <a:rPr lang="ru-RU" dirty="0" smtClean="0"/>
              <a:t> Лето уже давно  прошло, но мы часто вспоминаем наши поездки и договариваемся, куда отправимся в следующий раз.</a:t>
            </a:r>
          </a:p>
          <a:p>
            <a:pPr algn="just"/>
            <a:endParaRPr lang="ru-RU" b="1" dirty="0" smtClean="0"/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DE40C5-5702-4891-BC91-86D3C4CC1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Рассуждение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DAE3C24-BB7C-4EB9-89F9-0DE8D2953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ru-RU" dirty="0"/>
              <a:t>Определите тему монологического высказывания и главный вопрос, на который вам предстоит ответить (они сформулированы в карточке участника собеседования). 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dirty="0"/>
              <a:t>Вспомните, как строится текст-рассуждение. Сформулируйте </a:t>
            </a:r>
            <a:r>
              <a:rPr lang="ru-RU" i="1" dirty="0"/>
              <a:t>тезис</a:t>
            </a:r>
            <a:r>
              <a:rPr lang="ru-RU" dirty="0"/>
              <a:t> (мысль, которую вы будете обосновывать), подберите </a:t>
            </a:r>
            <a:r>
              <a:rPr lang="ru-RU" i="1" dirty="0"/>
              <a:t>доказательства</a:t>
            </a:r>
            <a:r>
              <a:rPr lang="ru-RU" dirty="0"/>
              <a:t> (примеры, которыми подтверждается тезис), сделайте </a:t>
            </a:r>
            <a:r>
              <a:rPr lang="ru-RU" i="1" dirty="0"/>
              <a:t>вывод</a:t>
            </a:r>
            <a:r>
              <a:rPr lang="ru-RU" dirty="0"/>
              <a:t>. Используйте сложноподчинённые предложения, которые позволяют выразить значения причины, цели, следствия и др. Помните, что ваше высказывание не должно быть категоричным (достичь этого помогают вводные конструкции </a:t>
            </a:r>
            <a:r>
              <a:rPr lang="ru-RU" i="1" dirty="0"/>
              <a:t>я думаю</a:t>
            </a:r>
            <a:r>
              <a:rPr lang="ru-RU" dirty="0"/>
              <a:t>, </a:t>
            </a:r>
            <a:r>
              <a:rPr lang="ru-RU" i="1" dirty="0"/>
              <a:t>мне представляется</a:t>
            </a:r>
            <a:r>
              <a:rPr lang="ru-RU" dirty="0"/>
              <a:t>, </a:t>
            </a:r>
            <a:r>
              <a:rPr lang="ru-RU" i="1" dirty="0"/>
              <a:t>возможно</a:t>
            </a:r>
            <a:r>
              <a:rPr lang="ru-RU" dirty="0"/>
              <a:t>, </a:t>
            </a:r>
            <a:r>
              <a:rPr lang="ru-RU" i="1" dirty="0"/>
              <a:t>вероятно</a:t>
            </a:r>
            <a:r>
              <a:rPr lang="ru-RU" dirty="0"/>
              <a:t>, </a:t>
            </a:r>
            <a:r>
              <a:rPr lang="ru-RU" i="1" dirty="0"/>
              <a:t>по-видимому</a:t>
            </a:r>
            <a:r>
              <a:rPr lang="ru-RU" dirty="0"/>
              <a:t> и др.)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/>
              <a:t>Постройте рассуждение, пользуясь примерным планом, предложенным в карточке участника собеседования. Постарайтесь включить все пункты этого плана в свой ответ</a:t>
            </a:r>
            <a:r>
              <a:rPr lang="ru-RU" dirty="0" smtClean="0"/>
              <a:t>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dirty="0" smtClean="0"/>
              <a:t>Не забывайте о количественном показателе: не менее 10 фраз.</a:t>
            </a:r>
          </a:p>
          <a:p>
            <a:pPr marL="514350" lvl="0" indent="-514350" algn="just">
              <a:buFont typeface="+mj-lt"/>
              <a:buAutoNum type="arabicPeriod"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130953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Подготовка к диалогу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AutoNum type="arabicPeriod"/>
            </a:pPr>
            <a:r>
              <a:rPr lang="ru-RU" dirty="0" smtClean="0"/>
              <a:t>Внимательно выслушайте</a:t>
            </a:r>
            <a:r>
              <a:rPr lang="ru-RU" dirty="0" smtClean="0">
                <a:solidFill>
                  <a:schemeClr val="tx1"/>
                </a:solidFill>
              </a:rPr>
              <a:t> вопрос.</a:t>
            </a:r>
            <a:endParaRPr lang="ru-RU" dirty="0">
              <a:solidFill>
                <a:schemeClr val="tx1"/>
              </a:solidFill>
            </a:endParaRPr>
          </a:p>
          <a:p>
            <a:pPr algn="just"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В каждом вопросе выделите ключевые слова, которые будут использованы в вашем ответе.</a:t>
            </a:r>
          </a:p>
          <a:p>
            <a:pPr algn="just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Избегайте </a:t>
            </a:r>
            <a:r>
              <a:rPr lang="ru-RU" dirty="0">
                <a:solidFill>
                  <a:schemeClr val="tx1"/>
                </a:solidFill>
              </a:rPr>
              <a:t>односложных ответов: </a:t>
            </a:r>
            <a:r>
              <a:rPr lang="ru-RU" i="1" dirty="0">
                <a:solidFill>
                  <a:schemeClr val="tx1"/>
                </a:solidFill>
              </a:rPr>
              <a:t>да, нет, конечно</a:t>
            </a:r>
            <a:r>
              <a:rPr lang="ru-RU" dirty="0">
                <a:solidFill>
                  <a:schemeClr val="tx1"/>
                </a:solidFill>
              </a:rPr>
              <a:t> и т.п.</a:t>
            </a:r>
          </a:p>
          <a:p>
            <a:pPr algn="just"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Чтобы избежать односложных ответов, используйте сложноподчинённые предложения с придаточными причины, условия, следствия.</a:t>
            </a:r>
          </a:p>
          <a:p>
            <a:pPr algn="just"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Смягчайте категоричность своих утверждений вводными словами: </a:t>
            </a:r>
            <a:r>
              <a:rPr lang="ru-RU" i="1" dirty="0">
                <a:solidFill>
                  <a:schemeClr val="tx1"/>
                </a:solidFill>
              </a:rPr>
              <a:t>я думаю; как мне кажется; по-видимому</a:t>
            </a:r>
            <a:r>
              <a:rPr lang="ru-RU" dirty="0">
                <a:solidFill>
                  <a:schemeClr val="tx1"/>
                </a:solidFill>
              </a:rPr>
              <a:t> и т.п.</a:t>
            </a:r>
          </a:p>
          <a:p>
            <a:pPr algn="just"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Особое внимание обратите на </a:t>
            </a:r>
            <a:r>
              <a:rPr lang="ru-RU" dirty="0" smtClean="0">
                <a:solidFill>
                  <a:schemeClr val="tx1"/>
                </a:solidFill>
              </a:rPr>
              <a:t> вопросы,    требующие развёрнутого ответа (Что Вы посоветуете…?).</a:t>
            </a:r>
          </a:p>
          <a:p>
            <a:pPr algn="just">
              <a:buAutoNum type="arabicPeriod"/>
            </a:pP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582" y="647700"/>
            <a:ext cx="8200260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Задание 3. Монологическое высказывание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Выберите один из предложенных вариантов беседы:</a:t>
            </a:r>
            <a:endParaRPr lang="ru-RU" dirty="0">
              <a:solidFill>
                <a:schemeClr val="tx1"/>
              </a:solidFill>
            </a:endParaRPr>
          </a:p>
          <a:p>
            <a:pPr>
              <a:buNone/>
            </a:pPr>
            <a:endParaRPr lang="ru-RU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sz="2000" dirty="0">
                <a:solidFill>
                  <a:schemeClr val="tx1"/>
                </a:solidFill>
              </a:rPr>
              <a:t>1.  Праздник (на основе описания фотографии).</a:t>
            </a:r>
          </a:p>
          <a:p>
            <a:pPr>
              <a:buNone/>
            </a:pPr>
            <a:r>
              <a:rPr lang="ru-RU" sz="2000" dirty="0">
                <a:solidFill>
                  <a:schemeClr val="tx1"/>
                </a:solidFill>
              </a:rPr>
              <a:t>2.  Мой поход (экскурсия), который запомнился мне больше всего (повествование на основе жизненного опыта).</a:t>
            </a:r>
          </a:p>
          <a:p>
            <a:pPr>
              <a:buNone/>
            </a:pPr>
            <a:r>
              <a:rPr lang="ru-RU" sz="2000" dirty="0">
                <a:solidFill>
                  <a:schemeClr val="tx1"/>
                </a:solidFill>
              </a:rPr>
              <a:t>3.  Всегда ли нужно следовать моде? (рассуждение по поставленному вопросу)</a:t>
            </a:r>
          </a:p>
          <a:p>
            <a:pPr>
              <a:buNone/>
            </a:pPr>
            <a:r>
              <a:rPr lang="ru-RU" sz="2000" dirty="0">
                <a:solidFill>
                  <a:schemeClr val="tx1"/>
                </a:solidFill>
              </a:rPr>
              <a:t> </a:t>
            </a:r>
          </a:p>
          <a:p>
            <a:pPr algn="just"/>
            <a:r>
              <a:rPr lang="ru-RU" sz="2000" b="1" dirty="0" smtClean="0"/>
              <a:t>У Вас есть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1 минута на подготовку. Ваше высказывание должно занимать не более 3 минут.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Подготовка к диалогу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/>
              <a:t> </a:t>
            </a:r>
          </a:p>
          <a:p>
            <a:pPr algn="just">
              <a:buFont typeface="+mj-lt"/>
              <a:buAutoNum type="arabicPeriod" startAt="6"/>
            </a:pPr>
            <a:r>
              <a:rPr lang="ru-RU" dirty="0">
                <a:solidFill>
                  <a:schemeClr val="tx1"/>
                </a:solidFill>
              </a:rPr>
              <a:t>При </a:t>
            </a:r>
            <a:r>
              <a:rPr lang="ru-RU" dirty="0" smtClean="0">
                <a:solidFill>
                  <a:schemeClr val="tx1"/>
                </a:solidFill>
              </a:rPr>
              <a:t>развёрнутом ответе на вопрос используйте </a:t>
            </a:r>
            <a:r>
              <a:rPr lang="ru-RU" dirty="0">
                <a:solidFill>
                  <a:schemeClr val="tx1"/>
                </a:solidFill>
              </a:rPr>
              <a:t>слова-рубрикаторы: </a:t>
            </a:r>
            <a:r>
              <a:rPr lang="ru-RU" i="1" dirty="0">
                <a:solidFill>
                  <a:schemeClr val="tx1"/>
                </a:solidFill>
              </a:rPr>
              <a:t>во-первых, во-вторых, наконец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  <a:p>
            <a:pPr algn="just">
              <a:buFont typeface="+mj-lt"/>
              <a:buAutoNum type="arabicPeriod" startAt="6"/>
            </a:pPr>
            <a:r>
              <a:rPr lang="ru-RU" dirty="0">
                <a:solidFill>
                  <a:schemeClr val="tx1"/>
                </a:solidFill>
              </a:rPr>
              <a:t>Выстраивая </a:t>
            </a:r>
            <a:r>
              <a:rPr lang="ru-RU" dirty="0" smtClean="0">
                <a:solidFill>
                  <a:schemeClr val="tx1"/>
                </a:solidFill>
              </a:rPr>
              <a:t>рассуждение-рекомендацию</a:t>
            </a:r>
            <a:r>
              <a:rPr lang="ru-RU" dirty="0" smtClean="0"/>
              <a:t>,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располагайте информацию в определённом порядке, соответствующем логике рассуждения.</a:t>
            </a:r>
          </a:p>
          <a:p>
            <a:pPr algn="just">
              <a:buFont typeface="+mj-lt"/>
              <a:buAutoNum type="arabicPeriod" startAt="6"/>
            </a:pPr>
            <a:r>
              <a:rPr lang="ru-RU" dirty="0">
                <a:solidFill>
                  <a:schemeClr val="tx1"/>
                </a:solidFill>
              </a:rPr>
              <a:t> Используйте средний темп речи, который позволяет продумывать продолжение речи.</a:t>
            </a:r>
          </a:p>
          <a:p>
            <a:pPr algn="just">
              <a:buFont typeface="+mj-lt"/>
              <a:buAutoNum type="arabicPeriod" startAt="6"/>
            </a:pPr>
            <a:r>
              <a:rPr lang="ru-RU" dirty="0">
                <a:solidFill>
                  <a:schemeClr val="tx1"/>
                </a:solidFill>
              </a:rPr>
              <a:t>Избегайте длительных пауз.</a:t>
            </a:r>
          </a:p>
          <a:p>
            <a:pPr algn="just">
              <a:buFont typeface="+mj-lt"/>
              <a:buAutoNum type="arabicPeriod" startAt="6"/>
            </a:pPr>
            <a:r>
              <a:rPr lang="ru-RU" dirty="0">
                <a:solidFill>
                  <a:schemeClr val="tx1"/>
                </a:solidFill>
              </a:rPr>
              <a:t>Следите за правильностью и чистотой речи. Избегайте слов-паразитов.  </a:t>
            </a:r>
            <a:endParaRPr lang="ru-RU" dirty="0" smtClean="0">
              <a:solidFill>
                <a:schemeClr val="tx1"/>
              </a:solidFill>
            </a:endParaRPr>
          </a:p>
          <a:p>
            <a:pPr algn="just">
              <a:buFont typeface="+mj-lt"/>
              <a:buAutoNum type="arabicPeriod" startAt="6"/>
            </a:pPr>
            <a:endParaRPr lang="ru-RU" dirty="0">
              <a:solidFill>
                <a:schemeClr val="tx1"/>
              </a:solidFill>
            </a:endParaRPr>
          </a:p>
          <a:p>
            <a:pPr algn="just">
              <a:buAutoNum type="arabicPeriod" startAt="6"/>
            </a:pPr>
            <a:endParaRPr lang="ru-RU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Примерный диалог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- Что такое этикет?</a:t>
            </a:r>
          </a:p>
          <a:p>
            <a:pPr algn="just">
              <a:buNone/>
            </a:pPr>
            <a:r>
              <a:rPr lang="ru-RU" dirty="0" smtClean="0"/>
              <a:t>- Этикет </a:t>
            </a:r>
            <a:r>
              <a:rPr lang="ru-RU" b="1" i="1" dirty="0" smtClean="0"/>
              <a:t>– </a:t>
            </a:r>
            <a:r>
              <a:rPr lang="ru-RU" dirty="0" smtClean="0"/>
              <a:t>это правила поведения людей в обществе. Они определяют, как нужно вести себя дома и в школе, в театрах и музеях, на улице, в транспорте и в других общественных местах. Правила этикета  помогают людям ладить друг с другом, избегать  конфликтов. </a:t>
            </a:r>
            <a:endParaRPr lang="ru-RU" dirty="0">
              <a:solidFill>
                <a:schemeClr val="tx1"/>
              </a:solidFill>
            </a:endParaRPr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Примерный диалог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- Какие правила поведения нужно соблюдать каждому человеку?</a:t>
            </a:r>
          </a:p>
          <a:p>
            <a:pPr algn="just">
              <a:buNone/>
            </a:pPr>
            <a:r>
              <a:rPr lang="ru-RU" dirty="0" smtClean="0"/>
              <a:t>- Наверное, главное правило поведения — это умение думать не только о себе, но и об окружающих, уважать их. Поэтому нельзя быть агрессивным, нельзя врать и сплетничать, неприлично хвастать.  А ещё, </a:t>
            </a:r>
            <a:r>
              <a:rPr lang="ru-RU" i="1" dirty="0" smtClean="0"/>
              <a:t> </a:t>
            </a:r>
            <a:r>
              <a:rPr lang="ru-RU" dirty="0" smtClean="0"/>
              <a:t>конечно, нельзя оставаться равнодушным, когда кому-то требуется помощь.  Женщине нужно уступить место в автобусе, упавшему человеку,   помочь подняться…  В общем, нужно   уважать окружающих и помогать им.</a:t>
            </a:r>
            <a:endParaRPr lang="ru-RU" dirty="0">
              <a:solidFill>
                <a:schemeClr val="tx1"/>
              </a:solidFill>
            </a:endParaRPr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Примерный диалог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FontTx/>
              <a:buChar char="-"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Считаете ли Вы себя воспитанным, вежливым человеком?</a:t>
            </a:r>
          </a:p>
          <a:p>
            <a:pPr algn="just">
              <a:buFontTx/>
              <a:buChar char="-"/>
            </a:pPr>
            <a:r>
              <a:rPr lang="ru-RU" dirty="0" smtClean="0"/>
              <a:t>Конечно, о том, насколько меня можно считать воспитанным и вежливым человеком, лучше скажут те, кто знаком со мной. И всё же, думаю, я  могу назвать воспитанным, потому что не забываю о правилах этикета и всегда стараюсь их соблюдать.</a:t>
            </a:r>
            <a:endParaRPr lang="ru-RU" dirty="0">
              <a:solidFill>
                <a:schemeClr val="tx1"/>
              </a:solidFill>
            </a:endParaRPr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Нарушевич А.Г, Смеречинская Н.М. Готовимся к устному собеседованию. Русский язык: практикум для 9 класса.       М.: Бином. Лаборатория знаний, 2018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Подготовка к выразительному чтению</a:t>
            </a:r>
          </a:p>
          <a:p>
            <a:r>
              <a:rPr lang="ru-RU" dirty="0" smtClean="0"/>
              <a:t>Подготовка к пересказу</a:t>
            </a:r>
          </a:p>
          <a:p>
            <a:r>
              <a:rPr lang="ru-RU" dirty="0" smtClean="0"/>
              <a:t>Подготовка к монологу</a:t>
            </a:r>
          </a:p>
          <a:p>
            <a:r>
              <a:rPr lang="ru-RU" dirty="0" smtClean="0"/>
              <a:t>Подготовка к участию           в диалоге</a:t>
            </a:r>
          </a:p>
          <a:p>
            <a:r>
              <a:rPr lang="ru-RU" dirty="0" smtClean="0"/>
              <a:t>Упражнения</a:t>
            </a:r>
          </a:p>
          <a:p>
            <a:r>
              <a:rPr lang="ru-RU" dirty="0" smtClean="0"/>
              <a:t>10 тренировочных вариантов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51180" t="8875" r="9905" b="3075"/>
          <a:stretch>
            <a:fillRect/>
          </a:stretch>
        </p:blipFill>
        <p:spPr bwMode="auto">
          <a:xfrm>
            <a:off x="5286380" y="1688510"/>
            <a:ext cx="3071834" cy="4182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3364" t="15152" r="25140" b="4349"/>
          <a:stretch>
            <a:fillRect/>
          </a:stretch>
        </p:blipFill>
        <p:spPr bwMode="auto">
          <a:xfrm>
            <a:off x="142844" y="428604"/>
            <a:ext cx="6357982" cy="559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l="23334" t="10123" r="26666" b="7901"/>
          <a:stretch>
            <a:fillRect/>
          </a:stretch>
        </p:blipFill>
        <p:spPr bwMode="auto">
          <a:xfrm>
            <a:off x="3571868" y="1643050"/>
            <a:ext cx="503508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1355" t="10417" r="32243" b="5927"/>
          <a:stretch>
            <a:fillRect/>
          </a:stretch>
        </p:blipFill>
        <p:spPr bwMode="auto">
          <a:xfrm>
            <a:off x="285720" y="357166"/>
            <a:ext cx="447633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33593" t="10416" r="30469" b="4861"/>
          <a:stretch>
            <a:fillRect/>
          </a:stretch>
        </p:blipFill>
        <p:spPr bwMode="auto">
          <a:xfrm>
            <a:off x="4570829" y="928670"/>
            <a:ext cx="4363573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</a:rPr>
              <a:t>Нарушевич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 А.Г., Александрова О.М., </a:t>
            </a:r>
            <a:r>
              <a:rPr lang="ru-RU" sz="2800" b="1" dirty="0" err="1">
                <a:solidFill>
                  <a:schemeClr val="tx2">
                    <a:lumMod val="75000"/>
                  </a:schemeClr>
                </a:solidFill>
              </a:rPr>
              <a:t>Добротина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 И.Н. 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ВПР на «отлично». Русский язык. 5 класс. </a:t>
            </a:r>
            <a:br>
              <a:rPr lang="ru-RU" sz="28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Блиц-подготовка с самопроверкой. М.: Бином, 2017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endParaRPr lang="ru-RU" sz="2800" b="1" dirty="0"/>
          </a:p>
          <a:p>
            <a:pPr>
              <a:buFont typeface="Wingdings" pitchFamily="2" charset="2"/>
              <a:buChar char="Ø"/>
            </a:pPr>
            <a:r>
              <a:rPr lang="ru-RU" sz="2800" dirty="0"/>
              <a:t>Часть 1. Контрольное списывание. Орфография и пунктуация</a:t>
            </a:r>
          </a:p>
          <a:p>
            <a:pPr>
              <a:buFont typeface="Wingdings" pitchFamily="2" charset="2"/>
              <a:buChar char="Ø"/>
            </a:pPr>
            <a:endParaRPr lang="ru-RU" sz="2800" dirty="0"/>
          </a:p>
          <a:p>
            <a:pPr>
              <a:buFont typeface="Wingdings" pitchFamily="2" charset="2"/>
              <a:buChar char="Ø"/>
            </a:pPr>
            <a:r>
              <a:rPr lang="ru-RU" sz="2800" dirty="0"/>
              <a:t>Часть 2. Виды языкового анализа: фонетический, морфемный, морфологический, синтаксический</a:t>
            </a:r>
          </a:p>
          <a:p>
            <a:pPr>
              <a:buFont typeface="Wingdings" pitchFamily="2" charset="2"/>
              <a:buChar char="Ø"/>
            </a:pPr>
            <a:endParaRPr lang="ru-RU" sz="2800" dirty="0"/>
          </a:p>
          <a:p>
            <a:pPr>
              <a:buFont typeface="Wingdings" pitchFamily="2" charset="2"/>
              <a:buChar char="Ø"/>
            </a:pPr>
            <a:r>
              <a:rPr lang="ru-RU" sz="2800" dirty="0"/>
              <a:t>Часть 3. Орфоэпия. Морфология. Пунктуация</a:t>
            </a:r>
          </a:p>
          <a:p>
            <a:pPr>
              <a:buFont typeface="Wingdings" pitchFamily="2" charset="2"/>
              <a:buChar char="Ø"/>
            </a:pPr>
            <a:endParaRPr lang="ru-RU" sz="2800" dirty="0"/>
          </a:p>
          <a:p>
            <a:pPr>
              <a:buFont typeface="Wingdings" pitchFamily="2" charset="2"/>
              <a:buChar char="Ø"/>
            </a:pPr>
            <a:r>
              <a:rPr lang="ru-RU" sz="2800" dirty="0"/>
              <a:t>Часть 4. </a:t>
            </a:r>
            <a:r>
              <a:rPr lang="ru-RU" sz="2800" dirty="0" err="1"/>
              <a:t>Речеведение</a:t>
            </a:r>
            <a:r>
              <a:rPr lang="ru-RU" sz="2800" dirty="0"/>
              <a:t>. Лексикология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5206" y="5929330"/>
            <a:ext cx="1527639" cy="6660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4F02690-BBBA-419F-B2F4-0C45A4729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877" y="4075257"/>
            <a:ext cx="1081567" cy="1671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8082" y="357166"/>
            <a:ext cx="1527639" cy="6660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5786" y="428604"/>
            <a:ext cx="6786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 </a:t>
            </a:r>
            <a:r>
              <a:rPr lang="ru-RU" sz="4000" b="1" dirty="0"/>
              <a:t>ВПР на «отлично»!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A7216AD-1DCA-4DF2-911D-52C9ED449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6" y="1643050"/>
            <a:ext cx="2095500" cy="323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30EDC22-83DB-4ADD-ADC7-2F745D539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163" y="2852045"/>
            <a:ext cx="2095500" cy="323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B1728F1-569B-4218-86ED-9D1CCC3B9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571612"/>
            <a:ext cx="2095500" cy="323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D2BE962-04F5-4E9A-84C1-95AEB258BF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214" y="2852045"/>
            <a:ext cx="2095500" cy="323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728033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i="1" dirty="0"/>
              <a:t> 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 Нарушевич. Русский язык. Тесты </a:t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комментированными ответами для подготовки к ОГЭ. </a:t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М.: Просвещение,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endParaRPr lang="ru-RU" sz="2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14348" y="1600200"/>
            <a:ext cx="3148515" cy="4741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57758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ru-RU" sz="1800" dirty="0"/>
              <a:t>Анализ средств выразительности</a:t>
            </a:r>
          </a:p>
          <a:p>
            <a:pPr>
              <a:buFont typeface="+mj-lt"/>
              <a:buAutoNum type="arabicPeriod"/>
            </a:pPr>
            <a:r>
              <a:rPr lang="ru-RU" sz="1800" dirty="0"/>
              <a:t>Орфографический анализ</a:t>
            </a:r>
          </a:p>
          <a:p>
            <a:pPr>
              <a:buFont typeface="+mj-lt"/>
              <a:buAutoNum type="arabicPeriod"/>
            </a:pPr>
            <a:r>
              <a:rPr lang="ru-RU" sz="1800" dirty="0"/>
              <a:t>Лексический анализ. Синонимия</a:t>
            </a:r>
          </a:p>
          <a:p>
            <a:pPr>
              <a:buFont typeface="+mj-lt"/>
              <a:buAutoNum type="arabicPeriod"/>
            </a:pPr>
            <a:r>
              <a:rPr lang="ru-RU" sz="1800" dirty="0"/>
              <a:t>Словосочетание</a:t>
            </a:r>
          </a:p>
          <a:p>
            <a:pPr>
              <a:buFont typeface="+mj-lt"/>
              <a:buAutoNum type="arabicPeriod"/>
            </a:pPr>
            <a:r>
              <a:rPr lang="ru-RU" sz="1800" dirty="0"/>
              <a:t>Грамматическая основа предложения</a:t>
            </a:r>
          </a:p>
          <a:p>
            <a:pPr>
              <a:buFont typeface="+mj-lt"/>
              <a:buAutoNum type="arabicPeriod"/>
            </a:pPr>
            <a:r>
              <a:rPr lang="ru-RU" sz="1800" dirty="0"/>
              <a:t>Пунктуационный анализ СП</a:t>
            </a:r>
          </a:p>
          <a:p>
            <a:pPr>
              <a:buFont typeface="+mj-lt"/>
              <a:buAutoNum type="arabicPeriod"/>
            </a:pPr>
            <a:r>
              <a:rPr lang="ru-RU" sz="1800" dirty="0"/>
              <a:t>Синтаксический анализ СПП. Типы придаточных</a:t>
            </a:r>
          </a:p>
          <a:p>
            <a:pPr>
              <a:buFont typeface="+mj-lt"/>
              <a:buAutoNum type="arabicPeriod"/>
            </a:pPr>
            <a:r>
              <a:rPr lang="ru-RU" sz="1800" dirty="0"/>
              <a:t>Синтаксический анализ СПП с несколькими придаточными</a:t>
            </a:r>
          </a:p>
          <a:p>
            <a:pPr>
              <a:buFont typeface="+mj-lt"/>
              <a:buAutoNum type="arabicPeriod"/>
            </a:pPr>
            <a:r>
              <a:rPr lang="ru-RU" sz="1800" dirty="0"/>
              <a:t>Комплексный синтаксический анализ</a:t>
            </a:r>
          </a:p>
          <a:p>
            <a:pPr>
              <a:buFont typeface="+mj-lt"/>
              <a:buAutoNum type="arabicPeriod"/>
            </a:pPr>
            <a:r>
              <a:rPr lang="ru-RU" sz="1800" dirty="0"/>
              <a:t>Работа над сочинением</a:t>
            </a:r>
          </a:p>
          <a:p>
            <a:pPr>
              <a:buFont typeface="+mj-lt"/>
              <a:buAutoNum type="arabicPeriod"/>
            </a:pPr>
            <a:r>
              <a:rPr lang="ru-RU" sz="1800" dirty="0"/>
              <a:t>Тренировочные тесты</a:t>
            </a:r>
          </a:p>
          <a:p>
            <a:endParaRPr lang="ru-RU" sz="1800" dirty="0"/>
          </a:p>
          <a:p>
            <a:endParaRPr lang="ru-RU" sz="1800" dirty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4097770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Карточка 1. Описание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>
                <a:solidFill>
                  <a:schemeClr val="tx1"/>
                </a:solidFill>
              </a:rPr>
              <a:t>Тема 1. Праздник</a:t>
            </a:r>
          </a:p>
          <a:p>
            <a:pPr>
              <a:buNone/>
            </a:pPr>
            <a:r>
              <a:rPr lang="ru-RU" b="1" dirty="0">
                <a:solidFill>
                  <a:schemeClr val="tx1"/>
                </a:solidFill>
              </a:rPr>
              <a:t>1. Опишите фотографию. </a:t>
            </a:r>
          </a:p>
          <a:p>
            <a:pPr>
              <a:buNone/>
            </a:pPr>
            <a:r>
              <a:rPr lang="ru-RU" dirty="0">
                <a:solidFill>
                  <a:schemeClr val="tx1"/>
                </a:solidFill>
              </a:rPr>
              <a:t> </a:t>
            </a:r>
          </a:p>
          <a:p>
            <a:pPr>
              <a:buNone/>
            </a:pPr>
            <a:r>
              <a:rPr lang="ru-RU" b="1" dirty="0" smtClean="0"/>
              <a:t>Не забудьте описать:</a:t>
            </a:r>
          </a:p>
          <a:p>
            <a:r>
              <a:rPr lang="ru-RU" dirty="0" smtClean="0"/>
              <a:t>место и время проведения праздника;</a:t>
            </a:r>
          </a:p>
          <a:p>
            <a:r>
              <a:rPr lang="ru-RU" dirty="0" smtClean="0"/>
              <a:t>событие, которому, по Вашему мнению, посвящён праздник;</a:t>
            </a:r>
          </a:p>
          <a:p>
            <a:r>
              <a:rPr lang="ru-RU" dirty="0" smtClean="0"/>
              <a:t>присутствующих на празднике;</a:t>
            </a:r>
          </a:p>
          <a:p>
            <a:r>
              <a:rPr lang="ru-RU" dirty="0" smtClean="0"/>
              <a:t>общую атмосферу праздника и настроение участников.</a:t>
            </a:r>
            <a:endParaRPr lang="ru-RU" dirty="0"/>
          </a:p>
        </p:txBody>
      </p:sp>
      <p:pic>
        <p:nvPicPr>
          <p:cNvPr id="4" name="Рисунок 3" descr="C:\Users\Сергей\Desktop\Таня фото для работы\DSC_08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1214422"/>
            <a:ext cx="257176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140715">
            <a:off x="315913" y="74613"/>
            <a:ext cx="1217612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Русский язык. 5-9 классы.</a:t>
            </a:r>
            <a:b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УМК Л.М. </a:t>
            </a:r>
            <a:r>
              <a:rPr lang="ru-RU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Рыбченковой</a:t>
            </a:r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О.М. Александровой и др.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3044726" y="2132856"/>
            <a:ext cx="5642073" cy="3993307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rtlCol="0">
            <a:normAutofit fontScale="92500"/>
          </a:bodyPr>
          <a:lstStyle/>
          <a:p>
            <a:pPr marL="365760" indent="-256032" fontAlgn="auto"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defRPr/>
            </a:pPr>
            <a:r>
              <a:rPr lang="ru-RU" sz="2400" dirty="0" err="1">
                <a:solidFill>
                  <a:schemeClr val="tx2"/>
                </a:solidFill>
                <a:cs typeface="Times New Roman" pitchFamily="18" charset="0"/>
              </a:rPr>
              <a:t>Когнитивно-коммуникативный</a:t>
            </a:r>
            <a:r>
              <a:rPr lang="ru-RU" sz="2400" dirty="0">
                <a:solidFill>
                  <a:schemeClr val="tx2"/>
                </a:solidFill>
                <a:cs typeface="Times New Roman" pitchFamily="18" charset="0"/>
              </a:rPr>
              <a:t>  подход.</a:t>
            </a:r>
          </a:p>
          <a:p>
            <a:pPr marL="365760" indent="-256032" fontAlgn="auto"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defRPr/>
            </a:pPr>
            <a:r>
              <a:rPr lang="ru-RU" sz="2400" dirty="0">
                <a:solidFill>
                  <a:schemeClr val="tx2"/>
                </a:solidFill>
                <a:cs typeface="Times New Roman" pitchFamily="18" charset="0"/>
              </a:rPr>
              <a:t>Установка на активную познавательную деятельность ученика.</a:t>
            </a:r>
          </a:p>
          <a:p>
            <a:pPr marL="365760" indent="-256032" fontAlgn="auto"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defRPr/>
            </a:pPr>
            <a:r>
              <a:rPr lang="ru-RU" sz="2400" dirty="0">
                <a:solidFill>
                  <a:schemeClr val="tx2"/>
                </a:solidFill>
                <a:cs typeface="Times New Roman" pitchFamily="18" charset="0"/>
              </a:rPr>
              <a:t>Фиксированный формат учебника.</a:t>
            </a:r>
          </a:p>
          <a:p>
            <a:pPr marL="365760" indent="-256032" fontAlgn="auto"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defRPr/>
            </a:pPr>
            <a:r>
              <a:rPr lang="ru-RU" sz="2400" dirty="0">
                <a:solidFill>
                  <a:schemeClr val="tx2"/>
                </a:solidFill>
                <a:cs typeface="Times New Roman" pitchFamily="18" charset="0"/>
              </a:rPr>
              <a:t>Овладение средствами и  способами обращения с информацией. </a:t>
            </a:r>
          </a:p>
          <a:p>
            <a:pPr marL="365760" indent="-256032" fontAlgn="auto"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defRPr/>
            </a:pPr>
            <a:r>
              <a:rPr lang="ru-RU" sz="2400" dirty="0" err="1">
                <a:solidFill>
                  <a:schemeClr val="tx2"/>
                </a:solidFill>
                <a:cs typeface="Times New Roman" pitchFamily="18" charset="0"/>
              </a:rPr>
              <a:t>Текстоцентрический</a:t>
            </a:r>
            <a:r>
              <a:rPr lang="ru-RU" sz="2400" dirty="0">
                <a:solidFill>
                  <a:schemeClr val="tx2"/>
                </a:solidFill>
                <a:cs typeface="Times New Roman" pitchFamily="18" charset="0"/>
              </a:rPr>
              <a:t> принцип  построения параграфа.</a:t>
            </a:r>
          </a:p>
          <a:p>
            <a:pPr marL="365760" indent="-256032" fontAlgn="auto"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defRPr/>
            </a:pPr>
            <a:r>
              <a:rPr lang="ru-RU" sz="2400" dirty="0">
                <a:solidFill>
                  <a:schemeClr val="tx2"/>
                </a:solidFill>
                <a:cs typeface="Times New Roman" pitchFamily="18" charset="0"/>
              </a:rPr>
              <a:t>Дифференцированные задания (базового и повышенного уровней).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11194">
            <a:off x="1019175" y="896938"/>
            <a:ext cx="1125538" cy="1519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476729">
            <a:off x="390525" y="2016125"/>
            <a:ext cx="1068388" cy="1493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48529">
            <a:off x="1128713" y="2808288"/>
            <a:ext cx="1147762" cy="1585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9987938">
            <a:off x="585788" y="3962400"/>
            <a:ext cx="1160462" cy="1604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977440">
            <a:off x="1343025" y="4987925"/>
            <a:ext cx="1160463" cy="1595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02539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800" dirty="0"/>
              <a:t> </a:t>
            </a:r>
            <a:br>
              <a:rPr lang="ru-RU" sz="2800" dirty="0"/>
            </a:br>
            <a:endParaRPr lang="ru-RU" sz="2800" b="1" dirty="0"/>
          </a:p>
        </p:txBody>
      </p:sp>
      <p:pic>
        <p:nvPicPr>
          <p:cNvPr id="10242" name="Содержимое 3" descr="testi_tvorcheskie raboti_proektit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1090"/>
          <a:stretch>
            <a:fillRect/>
          </a:stretch>
        </p:blipFill>
        <p:spPr>
          <a:xfrm>
            <a:off x="428596" y="2428868"/>
            <a:ext cx="1540841" cy="235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2336" t="5948" r="-638"/>
          <a:stretch>
            <a:fillRect/>
          </a:stretch>
        </p:blipFill>
        <p:spPr bwMode="auto">
          <a:xfrm>
            <a:off x="2143108" y="3857628"/>
            <a:ext cx="1603094" cy="2356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52177"/>
          <a:stretch>
            <a:fillRect/>
          </a:stretch>
        </p:blipFill>
        <p:spPr bwMode="auto">
          <a:xfrm>
            <a:off x="3929058" y="2428868"/>
            <a:ext cx="1472680" cy="233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786190"/>
            <a:ext cx="1525578" cy="2328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8082" y="2357430"/>
            <a:ext cx="1501771" cy="2311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71472" y="285728"/>
            <a:ext cx="82153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Нарушевич А.Г.,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Голубева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И.В. </a:t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Русский язык. Готовимся к ГИА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ОГЭ. Тесты, творческие работы, проекты. </a:t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М.: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Просвещение, 2017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www.prosv.ru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трелка вниз 4"/>
          <p:cNvSpPr/>
          <p:nvPr/>
        </p:nvSpPr>
        <p:spPr>
          <a:xfrm rot="1691367">
            <a:off x="6173728" y="874322"/>
            <a:ext cx="1000132" cy="128588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Интернет-магазин издательства «Просвещение»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www.prosv.ru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Где  приобрести пособия?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4800" dirty="0" smtClean="0"/>
              <a:t>Интернет-магазин</a:t>
            </a:r>
          </a:p>
          <a:p>
            <a:pPr algn="ctr">
              <a:buNone/>
            </a:pPr>
            <a:r>
              <a:rPr lang="ru-RU" sz="4800" dirty="0" smtClean="0"/>
              <a:t>«Лабиринт»</a:t>
            </a:r>
          </a:p>
          <a:p>
            <a:pPr algn="ctr">
              <a:buNone/>
            </a:pPr>
            <a:r>
              <a:rPr lang="en-US" sz="4800" dirty="0" smtClean="0">
                <a:hlinkClick r:id="rId2"/>
              </a:rPr>
              <a:t>www.labirint.ru</a:t>
            </a:r>
            <a:r>
              <a:rPr lang="ru-RU" sz="4800" dirty="0" smtClean="0"/>
              <a:t> </a:t>
            </a:r>
            <a:endParaRPr lang="ru-RU" sz="48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</a:rPr>
              <a:t>  Контактная информация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7200" dirty="0"/>
              <a:t> </a:t>
            </a:r>
            <a:endParaRPr lang="ru-RU" sz="7200" dirty="0">
              <a:solidFill>
                <a:srgbClr val="FF0000"/>
              </a:solidFill>
            </a:endParaRPr>
          </a:p>
          <a:p>
            <a:pPr algn="just">
              <a:buNone/>
            </a:pPr>
            <a:endParaRPr lang="ru-RU" sz="7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>
                <a:latin typeface="Times New Roman" pitchFamily="18" charset="0"/>
              </a:rPr>
              <a:t> </a:t>
            </a:r>
            <a:r>
              <a:rPr lang="ru-RU" sz="51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endParaRPr lang="ru-RU" sz="51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2274838"/>
            <a:ext cx="7358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28662" y="2274838"/>
            <a:ext cx="70009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 </a:t>
            </a:r>
          </a:p>
          <a:p>
            <a:pPr>
              <a:buFont typeface="Wingdings" pitchFamily="2" charset="2"/>
              <a:buNone/>
            </a:pPr>
            <a:endParaRPr lang="ru-RU" sz="2800" dirty="0"/>
          </a:p>
          <a:p>
            <a:pPr algn="ctr">
              <a:buFont typeface="Wingdings" pitchFamily="2" charset="2"/>
              <a:buNone/>
            </a:pPr>
            <a:r>
              <a:rPr lang="ru-RU" sz="2800" b="1" dirty="0"/>
              <a:t>Нарушевич Андрей  Георгиевич</a:t>
            </a:r>
          </a:p>
          <a:p>
            <a:pPr algn="ctr">
              <a:buFont typeface="Wingdings" pitchFamily="2" charset="2"/>
              <a:buNone/>
            </a:pPr>
            <a:endParaRPr lang="ru-RU" sz="2800" dirty="0"/>
          </a:p>
          <a:p>
            <a:pPr algn="ctr">
              <a:buFont typeface="Wingdings" pitchFamily="2" charset="2"/>
              <a:buNone/>
            </a:pPr>
            <a:endParaRPr lang="ru-RU" sz="2800" dirty="0"/>
          </a:p>
          <a:p>
            <a:pPr algn="ctr">
              <a:buFont typeface="Wingdings" pitchFamily="2" charset="2"/>
              <a:buNone/>
            </a:pPr>
            <a:r>
              <a:rPr lang="ru-RU" sz="2800" dirty="0"/>
              <a:t> </a:t>
            </a:r>
            <a:r>
              <a:rPr lang="en-US" sz="2800" dirty="0">
                <a:solidFill>
                  <a:srgbClr val="FFFF00"/>
                </a:solidFill>
                <a:hlinkClick r:id="rId2"/>
              </a:rPr>
              <a:t>anarushevich@yandex.ru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626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Карточка 2. Повествование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>
                <a:solidFill>
                  <a:schemeClr val="tx1"/>
                </a:solidFill>
              </a:rPr>
              <a:t>Тема 2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b="1" dirty="0">
                <a:solidFill>
                  <a:schemeClr val="tx1"/>
                </a:solidFill>
              </a:rPr>
              <a:t>Расскажите о том, как Вы ходили в поход (на экскурсию).</a:t>
            </a:r>
          </a:p>
          <a:p>
            <a:pPr>
              <a:buNone/>
            </a:pPr>
            <a:r>
              <a:rPr lang="ru-RU" b="1" dirty="0">
                <a:solidFill>
                  <a:schemeClr val="tx1"/>
                </a:solidFill>
              </a:rPr>
              <a:t> </a:t>
            </a:r>
          </a:p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b="1" dirty="0" smtClean="0"/>
              <a:t>Не забудьте рассказать:</a:t>
            </a:r>
          </a:p>
          <a:p>
            <a:r>
              <a:rPr lang="ru-RU" dirty="0" smtClean="0"/>
              <a:t>куда и когда Вы ходили в поход (на экскурсию);</a:t>
            </a:r>
          </a:p>
          <a:p>
            <a:r>
              <a:rPr lang="ru-RU" dirty="0" smtClean="0"/>
              <a:t>с кем Вы ходили в поход (на экскурсию);</a:t>
            </a:r>
          </a:p>
          <a:p>
            <a:r>
              <a:rPr lang="ru-RU" dirty="0" smtClean="0"/>
              <a:t>как Вы готовились к походу (экскурсии);</a:t>
            </a:r>
          </a:p>
          <a:p>
            <a:r>
              <a:rPr lang="ru-RU" dirty="0" smtClean="0"/>
              <a:t>почему Вам запомнился этот поход (экскурсия).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иа 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2778</TotalTime>
  <Words>3772</Words>
  <Application>Microsoft Office PowerPoint</Application>
  <PresentationFormat>Экран (4:3)</PresentationFormat>
  <Paragraphs>492</Paragraphs>
  <Slides>85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85</vt:i4>
      </vt:variant>
    </vt:vector>
  </HeadingPairs>
  <TitlesOfParts>
    <vt:vector size="88" baseType="lpstr">
      <vt:lpstr>гиа егэ</vt:lpstr>
      <vt:lpstr>32_Тема Office</vt:lpstr>
      <vt:lpstr>5_Тема Office</vt:lpstr>
      <vt:lpstr>Слайд 1</vt:lpstr>
      <vt:lpstr>Mодель   итогового собеседования</vt:lpstr>
      <vt:lpstr>Задание 1</vt:lpstr>
      <vt:lpstr>Критерии оценивания</vt:lpstr>
      <vt:lpstr>Задание 2. Пересказ текста</vt:lpstr>
      <vt:lpstr>Критерии оценивания</vt:lpstr>
      <vt:lpstr>Задание 3. Монологическое высказывание </vt:lpstr>
      <vt:lpstr>Карточка 1. Описание</vt:lpstr>
      <vt:lpstr>Карточка 2. Повествование</vt:lpstr>
      <vt:lpstr>Карточка 3. Рассуждение</vt:lpstr>
      <vt:lpstr>Критерии оценивания</vt:lpstr>
      <vt:lpstr>Задание 4. Диалог </vt:lpstr>
      <vt:lpstr>Задание 4. Диалог </vt:lpstr>
      <vt:lpstr>Критерии оценивания</vt:lpstr>
      <vt:lpstr>Критерии оценивания</vt:lpstr>
      <vt:lpstr>Обобщенный план работы</vt:lpstr>
      <vt:lpstr>Нарушевич А.Г, Смеречинская Н.М. Готовимся к устному собеседованию. Русский язык: практикум для 9 класса.       М.: Бином. Лаборатория знаний, 2018</vt:lpstr>
      <vt:lpstr>Выразительное чтение</vt:lpstr>
      <vt:lpstr>Признаки выразительного чтения:  </vt:lpstr>
      <vt:lpstr>Основные направления работы  над выразительностью чтения:</vt:lpstr>
      <vt:lpstr>    Интонация —   (от лат. intonare — громко произносить) ритмико-мелодическая сторона речи, служащая средством выражения  эмоционально насыщенной мысли.</vt:lpstr>
      <vt:lpstr>Мелодика</vt:lpstr>
      <vt:lpstr>Мелодика</vt:lpstr>
      <vt:lpstr>Мелодика</vt:lpstr>
      <vt:lpstr> Интонирование  знаков препинания</vt:lpstr>
      <vt:lpstr>Точка</vt:lpstr>
      <vt:lpstr>Вопросительный знак</vt:lpstr>
      <vt:lpstr>Восклицательный знак</vt:lpstr>
      <vt:lpstr> Многоточие</vt:lpstr>
      <vt:lpstr> Запятая </vt:lpstr>
      <vt:lpstr>Точка с запятой  </vt:lpstr>
      <vt:lpstr> Двоеточие</vt:lpstr>
      <vt:lpstr>Рыбченкова Л.М,, Александрова О.М., Загоровская О.Ф. Русский язык. 8 класс. М.: Просвещение, 2017</vt:lpstr>
      <vt:lpstr> Тире</vt:lpstr>
      <vt:lpstr> Скобки</vt:lpstr>
      <vt:lpstr>Логические правила устной речи</vt:lpstr>
      <vt:lpstr>Логические правила устной речи</vt:lpstr>
      <vt:lpstr>Интонирование в различных синтаксических  конструкциях</vt:lpstr>
      <vt:lpstr>Интонирование в различных синтаксических  конструкциях</vt:lpstr>
      <vt:lpstr>Интонирование в различных синтаксических  конструкциях</vt:lpstr>
      <vt:lpstr>Предложения  с однородными членами</vt:lpstr>
      <vt:lpstr>Предложения  с однородными членами</vt:lpstr>
      <vt:lpstr>Слайд 43</vt:lpstr>
      <vt:lpstr>Предложения  с обособленными членами</vt:lpstr>
      <vt:lpstr>Предложения  с обособленными членами</vt:lpstr>
      <vt:lpstr>Предложения  с обособленными членами</vt:lpstr>
      <vt:lpstr>Предложения  с обособленными членами</vt:lpstr>
      <vt:lpstr>Слайд 48</vt:lpstr>
      <vt:lpstr>Вводные слова и вставные конструкции </vt:lpstr>
      <vt:lpstr>Темп чтения</vt:lpstr>
      <vt:lpstr>Алгоритм подготовки  к выразительному чтению</vt:lpstr>
      <vt:lpstr>Последовательность подготовки  к пересказу текста  </vt:lpstr>
      <vt:lpstr>Последовательность подготовки  к пересказу текста  </vt:lpstr>
      <vt:lpstr>Способы включения  высказывания в текст</vt:lpstr>
      <vt:lpstr>Способы включения  высказывания в текст</vt:lpstr>
      <vt:lpstr>Способы включения  высказывания в текст</vt:lpstr>
      <vt:lpstr>Подготовка к монологу</vt:lpstr>
      <vt:lpstr>Описание</vt:lpstr>
      <vt:lpstr>Описание</vt:lpstr>
      <vt:lpstr>Пример описания</vt:lpstr>
      <vt:lpstr>Пример описания</vt:lpstr>
      <vt:lpstr>Пример описания</vt:lpstr>
      <vt:lpstr>Повествование</vt:lpstr>
      <vt:lpstr>Пример повествования</vt:lpstr>
      <vt:lpstr>Пример повествования</vt:lpstr>
      <vt:lpstr>Пример повествования</vt:lpstr>
      <vt:lpstr>Пример повествования</vt:lpstr>
      <vt:lpstr> Рассуждение</vt:lpstr>
      <vt:lpstr>Подготовка к диалогу</vt:lpstr>
      <vt:lpstr>Подготовка к диалогу</vt:lpstr>
      <vt:lpstr>Примерный диалог</vt:lpstr>
      <vt:lpstr>Примерный диалог</vt:lpstr>
      <vt:lpstr>Примерный диалог</vt:lpstr>
      <vt:lpstr>Нарушевич А.Г, Смеречинская Н.М. Готовимся к устному собеседованию. Русский язык: практикум для 9 класса.       М.: Бином. Лаборатория знаний, 2018</vt:lpstr>
      <vt:lpstr>Слайд 75</vt:lpstr>
      <vt:lpstr>Слайд 76</vt:lpstr>
      <vt:lpstr>Нарушевич А.Г., Александрова О.М., Добротина И.Н.  ВПР на «отлично». Русский язык. 5 класс.  Блиц-подготовка с самопроверкой. М.: Бином, 2017</vt:lpstr>
      <vt:lpstr>Слайд 78</vt:lpstr>
      <vt:lpstr>   А.Г. Нарушевич. Русский язык. Тесты  с комментированными ответами для подготовки к ОГЭ.  М.: Просвещение, 2017</vt:lpstr>
      <vt:lpstr>Русский язык. 5-9 классы.  УМК Л.М. Рыбченковой,  О.М. Александровой и др.</vt:lpstr>
      <vt:lpstr>  </vt:lpstr>
      <vt:lpstr>www.prosv.ru </vt:lpstr>
      <vt:lpstr>Интернет-магазин издательства «Просвещение»  www.prosv.ru </vt:lpstr>
      <vt:lpstr>Где  приобрести пособия?</vt:lpstr>
      <vt:lpstr>      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Ключевые преимущества УМК по истории России издательства “Просвещение”</dc:title>
  <dc:creator>pavel</dc:creator>
  <cp:lastModifiedBy>1</cp:lastModifiedBy>
  <cp:revision>502</cp:revision>
  <dcterms:created xsi:type="dcterms:W3CDTF">2015-07-26T13:28:36Z</dcterms:created>
  <dcterms:modified xsi:type="dcterms:W3CDTF">2017-12-20T06:54:00Z</dcterms:modified>
</cp:coreProperties>
</file>